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7" r:id="rId6"/>
    <p:sldId id="261" r:id="rId7"/>
    <p:sldId id="278" r:id="rId8"/>
    <p:sldId id="262" r:id="rId9"/>
    <p:sldId id="279" r:id="rId10"/>
    <p:sldId id="263" r:id="rId11"/>
    <p:sldId id="280" r:id="rId12"/>
    <p:sldId id="264" r:id="rId13"/>
    <p:sldId id="281" r:id="rId14"/>
    <p:sldId id="265" r:id="rId15"/>
    <p:sldId id="282" r:id="rId16"/>
    <p:sldId id="266" r:id="rId17"/>
    <p:sldId id="283" r:id="rId18"/>
    <p:sldId id="267" r:id="rId19"/>
    <p:sldId id="284" r:id="rId20"/>
    <p:sldId id="268" r:id="rId21"/>
    <p:sldId id="285" r:id="rId22"/>
    <p:sldId id="269" r:id="rId23"/>
    <p:sldId id="286" r:id="rId24"/>
    <p:sldId id="270" r:id="rId25"/>
    <p:sldId id="287" r:id="rId26"/>
    <p:sldId id="271" r:id="rId27"/>
    <p:sldId id="288" r:id="rId28"/>
    <p:sldId id="272" r:id="rId29"/>
    <p:sldId id="289" r:id="rId30"/>
    <p:sldId id="273" r:id="rId31"/>
    <p:sldId id="274" r:id="rId32"/>
    <p:sldId id="275" r:id="rId33"/>
    <p:sldId id="276"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13.12.2017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13.12.2017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13.12.2017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13.12.2017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13.12.2017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13.12.2017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899592" y="2996952"/>
            <a:ext cx="7704856" cy="1728192"/>
          </a:xfrm>
        </p:spPr>
        <p:style>
          <a:lnRef idx="1">
            <a:schemeClr val="accent5"/>
          </a:lnRef>
          <a:fillRef idx="2">
            <a:schemeClr val="accent5"/>
          </a:fillRef>
          <a:effectRef idx="1">
            <a:schemeClr val="accent5"/>
          </a:effectRef>
          <a:fontRef idx="minor">
            <a:schemeClr val="dk1"/>
          </a:fontRef>
        </p:style>
        <p:txBody>
          <a:bodyPr>
            <a:noAutofit/>
          </a:bodyPr>
          <a:lstStyle/>
          <a:p>
            <a:r>
              <a:rPr lang="kk-KZ" sz="4800" b="1" dirty="0" smtClean="0">
                <a:solidFill>
                  <a:srgbClr val="FF0000"/>
                </a:solidFill>
                <a:latin typeface="Times New Roman" panose="02020603050405020304" pitchFamily="18" charset="0"/>
                <a:cs typeface="Times New Roman" panose="02020603050405020304" pitchFamily="18" charset="0"/>
              </a:rPr>
              <a:t>Не?Қашан? Қайда?</a:t>
            </a:r>
          </a:p>
          <a:p>
            <a:r>
              <a:rPr lang="kk-KZ" sz="4800" b="1" dirty="0" smtClean="0">
                <a:solidFill>
                  <a:srgbClr val="FF0000"/>
                </a:solidFill>
                <a:latin typeface="Times New Roman" panose="02020603050405020304" pitchFamily="18" charset="0"/>
                <a:cs typeface="Times New Roman" panose="02020603050405020304" pitchFamily="18" charset="0"/>
              </a:rPr>
              <a:t>Бірінші қысқы ойын</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827584" y="548680"/>
            <a:ext cx="7772400" cy="1780108"/>
          </a:xfrm>
        </p:spPr>
        <p:style>
          <a:lnRef idx="1">
            <a:schemeClr val="accent1"/>
          </a:lnRef>
          <a:fillRef idx="2">
            <a:schemeClr val="accent1"/>
          </a:fillRef>
          <a:effectRef idx="1">
            <a:schemeClr val="accent1"/>
          </a:effectRef>
          <a:fontRef idx="minor">
            <a:schemeClr val="dk1"/>
          </a:fontRef>
        </p:style>
        <p:txBody>
          <a:bodyPr anchor="ctr"/>
          <a:lstStyle/>
          <a:p>
            <a:r>
              <a:rPr lang="kk-KZ"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Интелектуалдық ойын</a:t>
            </a:r>
            <a:endParaRPr lang="ru-RU"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31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20688"/>
            <a:ext cx="7344816"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spcAft>
                <a:spcPts val="0"/>
              </a:spcAft>
            </a:pPr>
            <a:r>
              <a:rPr lang="kk-KZ" sz="2400" b="1" dirty="0" smtClean="0">
                <a:solidFill>
                  <a:srgbClr val="C00000"/>
                </a:solidFill>
                <a:latin typeface="Times New Roman"/>
                <a:ea typeface="Times New Roman"/>
              </a:rPr>
              <a:t>Задает </a:t>
            </a:r>
            <a:r>
              <a:rPr lang="kk-KZ" sz="2400" b="1" dirty="0">
                <a:solidFill>
                  <a:srgbClr val="C00000"/>
                </a:solidFill>
                <a:latin typeface="Times New Roman"/>
                <a:ea typeface="Times New Roman"/>
              </a:rPr>
              <a:t>вопрос Кошкинова А.Қ., зав. методкабинетом  Егиндыкольского РОО.</a:t>
            </a:r>
            <a:endParaRPr lang="ru-RU" sz="2000" dirty="0">
              <a:solidFill>
                <a:srgbClr val="C00000"/>
              </a:solidFill>
              <a:effectLst/>
              <a:latin typeface="Times New Roman"/>
              <a:ea typeface="Times New Roman"/>
            </a:endParaRPr>
          </a:p>
        </p:txBody>
      </p:sp>
      <p:sp>
        <p:nvSpPr>
          <p:cNvPr id="3" name="Прямоугольник 2"/>
          <p:cNvSpPr/>
          <p:nvPr/>
        </p:nvSpPr>
        <p:spPr>
          <a:xfrm>
            <a:off x="899592" y="2204864"/>
            <a:ext cx="7344817"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0"/>
              </a:spcAft>
            </a:pPr>
            <a:r>
              <a:rPr lang="ru-RU" sz="2000" dirty="0">
                <a:solidFill>
                  <a:srgbClr val="000000"/>
                </a:solidFill>
                <a:latin typeface="Times New Roman"/>
                <a:ea typeface="Times New Roman"/>
              </a:rPr>
              <a:t> В 1949 году отмечался 150-летний юбилей Пушкина. Доклад о его жизни и творчестве делал по радио Константин Симонов. В одном казахском городке у репродуктора собралось большое число калмыков, депортированных сюда с исторической родины. Где-то в середине доклада они потеряли к нему всякий интерес и покинули площадь. Дело было в том, что при чтении пушкинского </a:t>
            </a:r>
            <a:r>
              <a:rPr lang="kk-KZ" sz="2000" dirty="0">
                <a:solidFill>
                  <a:srgbClr val="000000"/>
                </a:solidFill>
                <a:latin typeface="Times New Roman"/>
                <a:ea typeface="Times New Roman"/>
              </a:rPr>
              <a:t>стихотворения</a:t>
            </a:r>
            <a:r>
              <a:rPr lang="ru-RU" sz="2000" dirty="0">
                <a:solidFill>
                  <a:srgbClr val="000000"/>
                </a:solidFill>
                <a:latin typeface="Times New Roman"/>
                <a:ea typeface="Times New Roman"/>
              </a:rPr>
              <a:t> Симонов остановил чтение прямо в тот момент, когда должен был произнести</a:t>
            </a:r>
            <a:r>
              <a:rPr lang="kk-KZ" sz="2000" dirty="0">
                <a:solidFill>
                  <a:srgbClr val="000000"/>
                </a:solidFill>
                <a:latin typeface="Times New Roman"/>
                <a:ea typeface="Times New Roman"/>
              </a:rPr>
              <a:t> слова, которые значили, что </a:t>
            </a:r>
            <a:r>
              <a:rPr lang="ru-RU" sz="2000" dirty="0">
                <a:solidFill>
                  <a:srgbClr val="000000"/>
                </a:solidFill>
                <a:latin typeface="Times New Roman"/>
                <a:ea typeface="Times New Roman"/>
              </a:rPr>
              <a:t>калмыки до сих пор в опале и цензура исключает всяческие упоминания о них даже в таких безобидных случаях.</a:t>
            </a:r>
            <a:r>
              <a:rPr lang="kk-KZ" sz="2000" dirty="0">
                <a:solidFill>
                  <a:srgbClr val="000000"/>
                </a:solidFill>
                <a:latin typeface="Times New Roman"/>
                <a:ea typeface="Times New Roman"/>
              </a:rPr>
              <a:t> Вопрос: Какие это были слова?</a:t>
            </a:r>
            <a:endParaRPr lang="ru-RU" dirty="0">
              <a:effectLst/>
              <a:latin typeface="Times New Roman"/>
              <a:ea typeface="Times New Roman"/>
            </a:endParaRPr>
          </a:p>
        </p:txBody>
      </p:sp>
    </p:spTree>
    <p:extLst>
      <p:ext uri="{BB962C8B-B14F-4D97-AF65-F5344CB8AC3E}">
        <p14:creationId xmlns:p14="http://schemas.microsoft.com/office/powerpoint/2010/main" val="2627115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2400" cy="815404"/>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259632" y="2492896"/>
            <a:ext cx="6984776" cy="1473200"/>
          </a:xfrm>
        </p:spPr>
        <p:txBody>
          <a:bodyPr>
            <a:noAutofit/>
          </a:bodyPr>
          <a:lstStyle/>
          <a:p>
            <a:pPr>
              <a:spcAft>
                <a:spcPts val="0"/>
              </a:spcAft>
            </a:pPr>
            <a:r>
              <a:rPr lang="kk-KZ" sz="4800" b="1" dirty="0" smtClean="0">
                <a:solidFill>
                  <a:schemeClr val="bg1"/>
                </a:solidFill>
                <a:latin typeface="Times New Roman"/>
                <a:ea typeface="Times New Roman"/>
              </a:rPr>
              <a:t> </a:t>
            </a:r>
            <a:r>
              <a:rPr lang="ru-RU" sz="4800" b="1" dirty="0">
                <a:solidFill>
                  <a:schemeClr val="bg1"/>
                </a:solidFill>
                <a:latin typeface="Times New Roman"/>
                <a:ea typeface="Times New Roman"/>
              </a:rPr>
              <a:t>«И друг степей калмык»</a:t>
            </a:r>
            <a:endParaRPr lang="ru-RU" sz="6000" b="1" dirty="0">
              <a:solidFill>
                <a:schemeClr val="bg1"/>
              </a:solidFill>
              <a:latin typeface="Times New Roman"/>
              <a:ea typeface="Times New Roman"/>
            </a:endParaRPr>
          </a:p>
          <a:p>
            <a:endParaRPr lang="ru-RU" sz="4800" b="1" dirty="0">
              <a:solidFill>
                <a:schemeClr val="bg1"/>
              </a:solidFill>
            </a:endParaRPr>
          </a:p>
        </p:txBody>
      </p:sp>
    </p:spTree>
    <p:extLst>
      <p:ext uri="{BB962C8B-B14F-4D97-AF65-F5344CB8AC3E}">
        <p14:creationId xmlns:p14="http://schemas.microsoft.com/office/powerpoint/2010/main" val="588317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640960" cy="954107"/>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spcAft>
                <a:spcPts val="0"/>
              </a:spcAft>
            </a:pPr>
            <a:r>
              <a:rPr lang="kk-KZ" sz="2800" b="1" dirty="0" smtClean="0">
                <a:solidFill>
                  <a:srgbClr val="FFFF00"/>
                </a:solidFill>
                <a:latin typeface="Times New Roman"/>
                <a:ea typeface="Times New Roman"/>
              </a:rPr>
              <a:t>Задает </a:t>
            </a:r>
            <a:r>
              <a:rPr lang="kk-KZ" sz="2800" b="1" dirty="0">
                <a:solidFill>
                  <a:srgbClr val="FFFF00"/>
                </a:solidFill>
                <a:latin typeface="Times New Roman"/>
                <a:ea typeface="Times New Roman"/>
              </a:rPr>
              <a:t>вопрос Бекбаев  Даурен., программист Егиндыкольской районной больницы</a:t>
            </a:r>
            <a:endParaRPr lang="ru-RU" sz="2400" dirty="0">
              <a:solidFill>
                <a:srgbClr val="FFFF00"/>
              </a:solidFill>
              <a:effectLst/>
              <a:latin typeface="Times New Roman"/>
              <a:ea typeface="Times New Roman"/>
            </a:endParaRPr>
          </a:p>
        </p:txBody>
      </p:sp>
      <p:sp>
        <p:nvSpPr>
          <p:cNvPr id="3" name="Прямоугольник 2"/>
          <p:cNvSpPr/>
          <p:nvPr/>
        </p:nvSpPr>
        <p:spPr>
          <a:xfrm>
            <a:off x="539552" y="2136339"/>
            <a:ext cx="7920880" cy="338554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spcAft>
                <a:spcPts val="0"/>
              </a:spcAft>
            </a:pPr>
            <a:r>
              <a:rPr lang="ru-RU" dirty="0">
                <a:solidFill>
                  <a:srgbClr val="000000"/>
                </a:solidFill>
                <a:latin typeface="Times New Roman"/>
                <a:ea typeface="Times New Roman"/>
              </a:rPr>
              <a:t> </a:t>
            </a:r>
            <a:r>
              <a:rPr lang="ru-RU" dirty="0" smtClean="0">
                <a:solidFill>
                  <a:srgbClr val="000000"/>
                </a:solidFill>
                <a:latin typeface="Times New Roman"/>
                <a:ea typeface="Times New Roman"/>
              </a:rPr>
              <a:t>	</a:t>
            </a:r>
            <a:r>
              <a:rPr lang="ru-RU" sz="2800" dirty="0" smtClean="0">
                <a:solidFill>
                  <a:srgbClr val="000000"/>
                </a:solidFill>
                <a:latin typeface="Times New Roman"/>
                <a:ea typeface="Times New Roman"/>
              </a:rPr>
              <a:t>В </a:t>
            </a:r>
            <a:r>
              <a:rPr lang="ru-RU" sz="2800" dirty="0">
                <a:solidFill>
                  <a:srgbClr val="000000"/>
                </a:solidFill>
                <a:latin typeface="Times New Roman"/>
                <a:ea typeface="Times New Roman"/>
              </a:rPr>
              <a:t>других языках чаще всего </a:t>
            </a:r>
            <a:r>
              <a:rPr lang="kk-KZ" sz="2800" dirty="0">
                <a:solidFill>
                  <a:srgbClr val="000000"/>
                </a:solidFill>
                <a:latin typeface="Times New Roman"/>
                <a:ea typeface="Times New Roman"/>
              </a:rPr>
              <a:t>его </a:t>
            </a:r>
            <a:r>
              <a:rPr lang="ru-RU" sz="2800" dirty="0">
                <a:solidFill>
                  <a:srgbClr val="000000"/>
                </a:solidFill>
                <a:latin typeface="Times New Roman"/>
                <a:ea typeface="Times New Roman"/>
              </a:rPr>
              <a:t>называют обезьянкой или улиткой, встречаются и такие экзотические варианты как </a:t>
            </a:r>
            <a:r>
              <a:rPr lang="ru-RU" sz="2800" dirty="0" err="1">
                <a:solidFill>
                  <a:srgbClr val="000000"/>
                </a:solidFill>
                <a:latin typeface="Times New Roman"/>
                <a:ea typeface="Times New Roman"/>
              </a:rPr>
              <a:t>штрудель</a:t>
            </a:r>
            <a:r>
              <a:rPr lang="ru-RU" sz="2800" dirty="0">
                <a:solidFill>
                  <a:srgbClr val="000000"/>
                </a:solidFill>
                <a:latin typeface="Times New Roman"/>
                <a:ea typeface="Times New Roman"/>
              </a:rPr>
              <a:t> (на иврите), сельдь под маринадом (в чешском и словацком), лунное ухо (в казахском).</a:t>
            </a:r>
            <a:endParaRPr lang="ru-RU" sz="2800" dirty="0">
              <a:latin typeface="Times New Roman"/>
              <a:ea typeface="Times New Roman"/>
            </a:endParaRPr>
          </a:p>
          <a:p>
            <a:pPr algn="just">
              <a:spcAft>
                <a:spcPts val="0"/>
              </a:spcAft>
            </a:pPr>
            <a:r>
              <a:rPr lang="kk-KZ" sz="2800" dirty="0" smtClean="0">
                <a:solidFill>
                  <a:srgbClr val="000000"/>
                </a:solidFill>
                <a:latin typeface="Times New Roman"/>
                <a:ea typeface="Times New Roman"/>
              </a:rPr>
              <a:t>	А </a:t>
            </a:r>
            <a:r>
              <a:rPr lang="kk-KZ" sz="2800" dirty="0">
                <a:solidFill>
                  <a:srgbClr val="000000"/>
                </a:solidFill>
                <a:latin typeface="Times New Roman"/>
                <a:ea typeface="Times New Roman"/>
              </a:rPr>
              <a:t>мы уверены - он друг человека. Вопрос: О чем речь, друзья?</a:t>
            </a:r>
            <a:endParaRPr lang="ru-RU" sz="2800" dirty="0">
              <a:latin typeface="Times New Roman"/>
              <a:ea typeface="Times New Roman"/>
            </a:endParaRPr>
          </a:p>
          <a:p>
            <a:pPr algn="just">
              <a:spcAft>
                <a:spcPts val="0"/>
              </a:spcAft>
            </a:pPr>
            <a:r>
              <a:rPr lang="kk-KZ" dirty="0">
                <a:solidFill>
                  <a:srgbClr val="000000"/>
                </a:solidFill>
                <a:latin typeface="Times New Roman"/>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1796292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772400" cy="844004"/>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87624" y="2564904"/>
            <a:ext cx="6400800" cy="1473200"/>
          </a:xfrm>
        </p:spPr>
        <p:txBody>
          <a:bodyPr/>
          <a:lstStyle/>
          <a:p>
            <a:pPr>
              <a:spcAft>
                <a:spcPts val="0"/>
              </a:spcAft>
            </a:pPr>
            <a:r>
              <a:rPr lang="ru-RU" sz="8800" dirty="0">
                <a:solidFill>
                  <a:srgbClr val="FFFF00"/>
                </a:solidFill>
                <a:latin typeface="Times New Roman"/>
                <a:ea typeface="Times New Roman"/>
              </a:rPr>
              <a:t>@</a:t>
            </a:r>
            <a:endParaRPr lang="ru-RU" sz="8000" dirty="0">
              <a:solidFill>
                <a:srgbClr val="FFFF00"/>
              </a:solidFill>
              <a:latin typeface="Times New Roman"/>
              <a:ea typeface="Times New Roman"/>
            </a:endParaRPr>
          </a:p>
          <a:p>
            <a:endParaRPr lang="ru-RU" dirty="0">
              <a:solidFill>
                <a:srgbClr val="FFFF00"/>
              </a:solidFill>
            </a:endParaRPr>
          </a:p>
        </p:txBody>
      </p:sp>
    </p:spTree>
    <p:extLst>
      <p:ext uri="{BB962C8B-B14F-4D97-AF65-F5344CB8AC3E}">
        <p14:creationId xmlns:p14="http://schemas.microsoft.com/office/powerpoint/2010/main" val="883958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8436" y="620688"/>
            <a:ext cx="7992888"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kk-KZ" sz="2800" b="1" dirty="0" smtClean="0">
                <a:solidFill>
                  <a:srgbClr val="FF0000"/>
                </a:solidFill>
                <a:latin typeface="Times New Roman"/>
                <a:ea typeface="Times New Roman"/>
              </a:rPr>
              <a:t>Математика пәнінің мұғалімі Кубжетерова А.А. сұрақ қояды</a:t>
            </a:r>
            <a:endParaRPr lang="ru-RU" sz="2400" dirty="0">
              <a:solidFill>
                <a:srgbClr val="FF0000"/>
              </a:solidFill>
              <a:effectLst/>
              <a:latin typeface="Times New Roman"/>
              <a:ea typeface="Times New Roman"/>
            </a:endParaRPr>
          </a:p>
        </p:txBody>
      </p:sp>
      <p:sp>
        <p:nvSpPr>
          <p:cNvPr id="3" name="Прямоугольник 2"/>
          <p:cNvSpPr/>
          <p:nvPr/>
        </p:nvSpPr>
        <p:spPr>
          <a:xfrm>
            <a:off x="947325" y="2420888"/>
            <a:ext cx="7200800" cy="2677656"/>
          </a:xfrm>
          <a:prstGeom prst="rect">
            <a:avLst/>
          </a:prstGeom>
        </p:spPr>
        <p:txBody>
          <a:bodyPr wrap="square">
            <a:spAutoFit/>
          </a:bodyPr>
          <a:lstStyle/>
          <a:p>
            <a:pPr algn="just" fontAlgn="base">
              <a:spcAft>
                <a:spcPts val="0"/>
              </a:spcAft>
            </a:pPr>
            <a:r>
              <a:rPr lang="kk-KZ" sz="2800" b="1" dirty="0" smtClean="0">
                <a:latin typeface="Times New Roman"/>
                <a:ea typeface="Times New Roman"/>
              </a:rPr>
              <a:t>	Өлер </a:t>
            </a:r>
            <a:r>
              <a:rPr lang="kk-KZ" sz="2800" b="1" dirty="0">
                <a:latin typeface="Times New Roman"/>
                <a:ea typeface="Times New Roman"/>
              </a:rPr>
              <a:t>алдында Альфред Нобель өсиет қалдырған еді.</a:t>
            </a:r>
            <a:r>
              <a:rPr lang="kk-KZ" sz="2800" dirty="0">
                <a:solidFill>
                  <a:srgbClr val="000000"/>
                </a:solidFill>
                <a:latin typeface="Times New Roman"/>
                <a:ea typeface="Times New Roman"/>
              </a:rPr>
              <a:t> Өсиетінде ол өзін  қорлық – зомбылықтың </a:t>
            </a:r>
            <a:r>
              <a:rPr lang="kk-KZ" sz="2800" dirty="0" smtClean="0">
                <a:solidFill>
                  <a:srgbClr val="000000"/>
                </a:solidFill>
                <a:latin typeface="Times New Roman"/>
                <a:ea typeface="Times New Roman"/>
              </a:rPr>
              <a:t>шақырушысы </a:t>
            </a:r>
            <a:r>
              <a:rPr lang="kk-KZ" sz="2800" dirty="0">
                <a:solidFill>
                  <a:srgbClr val="000000"/>
                </a:solidFill>
                <a:latin typeface="Times New Roman"/>
                <a:ea typeface="Times New Roman"/>
              </a:rPr>
              <a:t>ретінде көрмендер деп сұрапты. Өйткені ол бір нәрсені ойлап тапқан. Ол не болғаны?</a:t>
            </a:r>
            <a:endParaRPr lang="ru-RU" sz="2400" dirty="0">
              <a:latin typeface="Times New Roman"/>
              <a:ea typeface="Times New Roman"/>
            </a:endParaRPr>
          </a:p>
          <a:p>
            <a:pPr algn="just" fontAlgn="base">
              <a:spcAft>
                <a:spcPts val="0"/>
              </a:spcAft>
            </a:pPr>
            <a:r>
              <a:rPr lang="kk-KZ" sz="2800" dirty="0">
                <a:solidFill>
                  <a:srgbClr val="000000"/>
                </a:solidFill>
                <a:latin typeface="Times New Roman"/>
                <a:ea typeface="Times New Roman"/>
              </a:rPr>
              <a:t> </a:t>
            </a:r>
            <a:endParaRPr lang="ru-RU" sz="2400" dirty="0">
              <a:effectLst/>
              <a:latin typeface="Times New Roman"/>
              <a:ea typeface="Times New Roman"/>
            </a:endParaRPr>
          </a:p>
        </p:txBody>
      </p:sp>
    </p:spTree>
    <p:extLst>
      <p:ext uri="{BB962C8B-B14F-4D97-AF65-F5344CB8AC3E}">
        <p14:creationId xmlns:p14="http://schemas.microsoft.com/office/powerpoint/2010/main" val="3413938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887412"/>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47664" y="2348880"/>
            <a:ext cx="6400800" cy="1473200"/>
          </a:xfrm>
        </p:spPr>
        <p:txBody>
          <a:bodyPr>
            <a:normAutofit/>
          </a:bodyPr>
          <a:lstStyle/>
          <a:p>
            <a:r>
              <a:rPr lang="kk-KZ" sz="6600" b="1" dirty="0" smtClean="0">
                <a:solidFill>
                  <a:schemeClr val="bg1"/>
                </a:solidFill>
                <a:latin typeface="Times New Roman" panose="02020603050405020304" pitchFamily="18" charset="0"/>
                <a:cs typeface="Times New Roman" panose="02020603050405020304" pitchFamily="18" charset="0"/>
              </a:rPr>
              <a:t>Динамит</a:t>
            </a:r>
            <a:endParaRPr lang="ru-RU" sz="6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450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2357"/>
            <a:ext cx="864096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spcAft>
                <a:spcPts val="375"/>
              </a:spcAft>
            </a:pPr>
            <a:r>
              <a:rPr lang="kk-KZ" sz="3600" b="1" dirty="0" smtClean="0">
                <a:latin typeface="Times New Roman"/>
                <a:ea typeface="Calibri"/>
              </a:rPr>
              <a:t>№1 ЕОМ медбикесі Жылкайдарова Айгуль сұрақ қояды</a:t>
            </a:r>
            <a:endParaRPr lang="ru-RU" sz="3200" dirty="0">
              <a:effectLst/>
              <a:latin typeface="Times New Roman"/>
              <a:ea typeface="Calibri"/>
            </a:endParaRPr>
          </a:p>
        </p:txBody>
      </p:sp>
      <p:sp>
        <p:nvSpPr>
          <p:cNvPr id="3" name="Прямоугольник 2"/>
          <p:cNvSpPr/>
          <p:nvPr/>
        </p:nvSpPr>
        <p:spPr>
          <a:xfrm>
            <a:off x="1187624" y="2664688"/>
            <a:ext cx="6768752" cy="19902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spcAft>
                <a:spcPts val="375"/>
              </a:spcAft>
            </a:pPr>
            <a:r>
              <a:rPr lang="kk-KZ" sz="2400" dirty="0" smtClean="0">
                <a:latin typeface="Times New Roman"/>
                <a:ea typeface="Calibri"/>
              </a:rPr>
              <a:t>	Германия </a:t>
            </a:r>
            <a:r>
              <a:rPr lang="kk-KZ" sz="2400" dirty="0">
                <a:latin typeface="Times New Roman"/>
                <a:ea typeface="Calibri"/>
              </a:rPr>
              <a:t>елінде нан пісіретін пекарняларда әйелдерге қандай күндерде  нанды қапшықтауға тиім салынады? Өйткені сол күндерде нан көгеріп кетеді екен.</a:t>
            </a:r>
            <a:endParaRPr lang="ru-RU" sz="2000" dirty="0">
              <a:latin typeface="Times New Roman"/>
              <a:ea typeface="Calibri"/>
            </a:endParaRPr>
          </a:p>
          <a:p>
            <a:pPr algn="just">
              <a:spcAft>
                <a:spcPts val="375"/>
              </a:spcAft>
            </a:pPr>
            <a:r>
              <a:rPr lang="ru-RU" sz="2400" dirty="0">
                <a:latin typeface="Times New Roman"/>
                <a:ea typeface="Calibri"/>
              </a:rPr>
              <a:t> </a:t>
            </a:r>
            <a:endParaRPr lang="ru-RU" sz="2000" dirty="0">
              <a:effectLst/>
              <a:latin typeface="Times New Roman"/>
              <a:ea typeface="Calibri"/>
            </a:endParaRPr>
          </a:p>
        </p:txBody>
      </p:sp>
    </p:spTree>
    <p:extLst>
      <p:ext uri="{BB962C8B-B14F-4D97-AF65-F5344CB8AC3E}">
        <p14:creationId xmlns:p14="http://schemas.microsoft.com/office/powerpoint/2010/main" val="2566586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20688"/>
            <a:ext cx="7772400" cy="815404"/>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2276872"/>
            <a:ext cx="6400800" cy="1473200"/>
          </a:xfrm>
        </p:spPr>
        <p:txBody>
          <a:bodyPr>
            <a:normAutofit/>
          </a:bodyPr>
          <a:lstStyle/>
          <a:p>
            <a:r>
              <a:rPr lang="kk-KZ" sz="5400" b="1" dirty="0" smtClean="0">
                <a:solidFill>
                  <a:srgbClr val="FFFF00"/>
                </a:solidFill>
                <a:latin typeface="Times New Roman" panose="02020603050405020304" pitchFamily="18" charset="0"/>
                <a:cs typeface="Times New Roman" panose="02020603050405020304" pitchFamily="18" charset="0"/>
              </a:rPr>
              <a:t>Еттеккір күндері</a:t>
            </a:r>
            <a:endParaRPr lang="ru-RU" sz="54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094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688" y="2420888"/>
            <a:ext cx="4572000" cy="393954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nSpc>
                <a:spcPts val="1800"/>
              </a:lnSpc>
              <a:spcBef>
                <a:spcPts val="480"/>
              </a:spcBef>
              <a:spcAft>
                <a:spcPts val="960"/>
              </a:spcAft>
            </a:pPr>
            <a:r>
              <a:rPr lang="kk-KZ" b="1" dirty="0" smtClean="0">
                <a:solidFill>
                  <a:srgbClr val="FF0000"/>
                </a:solidFill>
                <a:latin typeface="Times New Roman"/>
                <a:ea typeface="Times New Roman"/>
              </a:rPr>
              <a:t>Кореяда </a:t>
            </a:r>
            <a:r>
              <a:rPr lang="kk-KZ" b="1" dirty="0">
                <a:solidFill>
                  <a:srgbClr val="FF0000"/>
                </a:solidFill>
                <a:latin typeface="Times New Roman"/>
                <a:ea typeface="Times New Roman"/>
              </a:rPr>
              <a:t>ол жетіге тең:</a:t>
            </a:r>
            <a:endParaRPr lang="ru-RU" sz="1600" b="1"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Бедеулік;</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smtClean="0">
                <a:solidFill>
                  <a:srgbClr val="FF0000"/>
                </a:solidFill>
                <a:latin typeface="Times New Roman"/>
                <a:ea typeface="Times New Roman"/>
              </a:rPr>
              <a:t>Зинашылық;</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Қызғаншақтық;</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Өсекшілік;</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Күйеуінің ата – анасын сыламау;</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Ауру;</a:t>
            </a:r>
            <a:endParaRPr lang="ru-RU" sz="1600" dirty="0">
              <a:solidFill>
                <a:srgbClr val="FF0000"/>
              </a:solidFill>
              <a:latin typeface="Times New Roman"/>
              <a:ea typeface="Times New Roman"/>
            </a:endParaRPr>
          </a:p>
          <a:p>
            <a:pPr marL="342900" lvl="0" indent="-342900">
              <a:lnSpc>
                <a:spcPts val="1800"/>
              </a:lnSpc>
              <a:spcBef>
                <a:spcPts val="480"/>
              </a:spcBef>
              <a:spcAft>
                <a:spcPts val="960"/>
              </a:spcAft>
              <a:buFont typeface="+mj-lt"/>
              <a:buAutoNum type="arabicPeriod"/>
            </a:pPr>
            <a:r>
              <a:rPr lang="kk-KZ" dirty="0">
                <a:solidFill>
                  <a:srgbClr val="FF0000"/>
                </a:solidFill>
                <a:latin typeface="Times New Roman"/>
                <a:ea typeface="Times New Roman"/>
              </a:rPr>
              <a:t>Көп сөйлеу.</a:t>
            </a:r>
            <a:endParaRPr lang="ru-RU" sz="1600" dirty="0">
              <a:solidFill>
                <a:srgbClr val="FF0000"/>
              </a:solidFill>
              <a:latin typeface="Times New Roman"/>
              <a:ea typeface="Times New Roman"/>
            </a:endParaRPr>
          </a:p>
          <a:p>
            <a:pPr marL="228600">
              <a:lnSpc>
                <a:spcPts val="1800"/>
              </a:lnSpc>
              <a:spcBef>
                <a:spcPts val="480"/>
              </a:spcBef>
              <a:spcAft>
                <a:spcPts val="960"/>
              </a:spcAft>
            </a:pPr>
            <a:r>
              <a:rPr lang="kk-KZ" b="1" dirty="0">
                <a:solidFill>
                  <a:srgbClr val="FF0000"/>
                </a:solidFill>
                <a:latin typeface="Times New Roman"/>
                <a:ea typeface="Times New Roman"/>
              </a:rPr>
              <a:t>Осы кемшіліктерге ие болған әйелді не күтеді</a:t>
            </a:r>
            <a:r>
              <a:rPr lang="kk-KZ" b="1" dirty="0" smtClean="0">
                <a:solidFill>
                  <a:srgbClr val="FF0000"/>
                </a:solidFill>
                <a:latin typeface="Times New Roman"/>
                <a:ea typeface="Times New Roman"/>
              </a:rPr>
              <a:t>?</a:t>
            </a:r>
            <a:r>
              <a:rPr lang="ru-RU" b="1" dirty="0">
                <a:solidFill>
                  <a:srgbClr val="FF0000"/>
                </a:solidFill>
                <a:latin typeface="Times New Roman"/>
                <a:ea typeface="Calibri"/>
              </a:rPr>
              <a:t> </a:t>
            </a:r>
            <a:endParaRPr lang="ru-RU" sz="1600" b="1" dirty="0">
              <a:solidFill>
                <a:srgbClr val="FF0000"/>
              </a:solidFill>
              <a:effectLst/>
              <a:latin typeface="Times New Roman"/>
              <a:ea typeface="Calibri"/>
            </a:endParaRPr>
          </a:p>
        </p:txBody>
      </p:sp>
      <p:sp>
        <p:nvSpPr>
          <p:cNvPr id="3" name="Прямоугольник 2"/>
          <p:cNvSpPr/>
          <p:nvPr/>
        </p:nvSpPr>
        <p:spPr>
          <a:xfrm>
            <a:off x="368650" y="548680"/>
            <a:ext cx="8424936" cy="139268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spcBef>
                <a:spcPts val="480"/>
              </a:spcBef>
              <a:spcAft>
                <a:spcPts val="960"/>
              </a:spcAft>
            </a:pPr>
            <a:r>
              <a:rPr lang="kk-KZ" sz="2400" b="1" dirty="0">
                <a:solidFill>
                  <a:schemeClr val="bg1"/>
                </a:solidFill>
                <a:latin typeface="Times New Roman"/>
                <a:ea typeface="Times New Roman"/>
              </a:rPr>
              <a:t>Сұрақ қояды: </a:t>
            </a:r>
            <a:endParaRPr lang="ru-RU" sz="2400" dirty="0">
              <a:solidFill>
                <a:schemeClr val="bg1"/>
              </a:solidFill>
              <a:latin typeface="Times New Roman"/>
              <a:ea typeface="Times New Roman"/>
            </a:endParaRPr>
          </a:p>
          <a:p>
            <a:pPr algn="ctr">
              <a:spcBef>
                <a:spcPts val="480"/>
              </a:spcBef>
              <a:spcAft>
                <a:spcPts val="960"/>
              </a:spcAft>
            </a:pPr>
            <a:r>
              <a:rPr lang="kk-KZ" sz="2400" b="1" dirty="0" smtClean="0">
                <a:solidFill>
                  <a:schemeClr val="bg1"/>
                </a:solidFill>
                <a:latin typeface="Times New Roman"/>
                <a:ea typeface="Times New Roman"/>
              </a:rPr>
              <a:t>№1 ЕОМ физика </a:t>
            </a:r>
            <a:r>
              <a:rPr lang="kk-KZ" sz="2400" b="1" dirty="0">
                <a:solidFill>
                  <a:schemeClr val="bg1"/>
                </a:solidFill>
                <a:latin typeface="Times New Roman"/>
                <a:ea typeface="Times New Roman"/>
              </a:rPr>
              <a:t>пәні мұғалімі, келін, 2 баланың </a:t>
            </a:r>
            <a:r>
              <a:rPr lang="kk-KZ" sz="2400" b="1" dirty="0" smtClean="0">
                <a:solidFill>
                  <a:schemeClr val="bg1"/>
                </a:solidFill>
                <a:latin typeface="Times New Roman"/>
                <a:ea typeface="Times New Roman"/>
              </a:rPr>
              <a:t>анасы</a:t>
            </a:r>
            <a:r>
              <a:rPr lang="kk-KZ" sz="2400" b="1" dirty="0">
                <a:solidFill>
                  <a:schemeClr val="bg1"/>
                </a:solidFill>
                <a:latin typeface="Times New Roman"/>
                <a:ea typeface="Times New Roman"/>
              </a:rPr>
              <a:t> </a:t>
            </a:r>
            <a:r>
              <a:rPr lang="kk-KZ" sz="2400" b="1" dirty="0" smtClean="0">
                <a:solidFill>
                  <a:schemeClr val="bg1"/>
                </a:solidFill>
                <a:latin typeface="Times New Roman"/>
                <a:ea typeface="Times New Roman"/>
              </a:rPr>
              <a:t>және жар </a:t>
            </a:r>
            <a:r>
              <a:rPr lang="kk-KZ" sz="2400" b="1" dirty="0">
                <a:solidFill>
                  <a:schemeClr val="bg1"/>
                </a:solidFill>
                <a:latin typeface="Times New Roman"/>
                <a:ea typeface="Times New Roman"/>
              </a:rPr>
              <a:t>Бейсенова Мерей Иманбердиевна </a:t>
            </a:r>
            <a:endParaRPr lang="ru-RU" sz="2400" dirty="0">
              <a:solidFill>
                <a:schemeClr val="bg1"/>
              </a:solidFill>
              <a:latin typeface="Times New Roman"/>
              <a:ea typeface="Times New Roman"/>
            </a:endParaRPr>
          </a:p>
        </p:txBody>
      </p:sp>
    </p:spTree>
    <p:extLst>
      <p:ext uri="{BB962C8B-B14F-4D97-AF65-F5344CB8AC3E}">
        <p14:creationId xmlns:p14="http://schemas.microsoft.com/office/powerpoint/2010/main" val="144257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772400" cy="815404"/>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2852936"/>
            <a:ext cx="6400800" cy="1473200"/>
          </a:xfrm>
        </p:spPr>
        <p:style>
          <a:lnRef idx="1">
            <a:schemeClr val="accent1"/>
          </a:lnRef>
          <a:fillRef idx="2">
            <a:schemeClr val="accent1"/>
          </a:fillRef>
          <a:effectRef idx="1">
            <a:schemeClr val="accent1"/>
          </a:effectRef>
          <a:fontRef idx="minor">
            <a:schemeClr val="dk1"/>
          </a:fontRef>
        </p:style>
        <p:txBody>
          <a:bodyPr anchor="ctr">
            <a:normAutofit/>
          </a:bodyPr>
          <a:lstStyle/>
          <a:p>
            <a:r>
              <a:rPr lang="kk-KZ" sz="2800" b="1" dirty="0" smtClean="0">
                <a:solidFill>
                  <a:schemeClr val="tx1"/>
                </a:solidFill>
                <a:latin typeface="Times New Roman" panose="02020603050405020304" pitchFamily="18" charset="0"/>
                <a:cs typeface="Times New Roman" panose="02020603050405020304" pitchFamily="18" charset="0"/>
              </a:rPr>
              <a:t>Семь пороков: необходимое и достаточное условие для развода. Талақ</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101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2924944"/>
            <a:ext cx="442849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3"/>
          <p:cNvSpPr>
            <a:spLocks noGrp="1"/>
          </p:cNvSpPr>
          <p:nvPr>
            <p:ph type="title"/>
          </p:nvPr>
        </p:nvSpPr>
        <p:spPr/>
        <p:txBody>
          <a:bodyPr>
            <a:normAutofit/>
          </a:bodyPr>
          <a:lstStyle/>
          <a:p>
            <a:r>
              <a:rPr lang="kk-KZ" sz="5400" b="1" dirty="0" smtClean="0">
                <a:solidFill>
                  <a:schemeClr val="bg1"/>
                </a:solidFill>
                <a:latin typeface="Times New Roman" panose="02020603050405020304" pitchFamily="18" charset="0"/>
                <a:cs typeface="Times New Roman" panose="02020603050405020304" pitchFamily="18" charset="0"/>
              </a:rPr>
              <a:t>Не?Қашан? Қайда?</a:t>
            </a:r>
            <a:endParaRPr lang="ru-RU" sz="5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931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44824"/>
            <a:ext cx="7920880" cy="4021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Aft>
                <a:spcPts val="375"/>
              </a:spcAft>
            </a:pPr>
            <a:r>
              <a:rPr lang="kk-KZ" sz="2800" b="1" dirty="0" smtClean="0">
                <a:latin typeface="Times New Roman"/>
                <a:ea typeface="Times New Roman"/>
              </a:rPr>
              <a:t>АӘД пәнінің мұғалімі Жұмат Ө.А. сұрақ қояды</a:t>
            </a:r>
            <a:endParaRPr lang="ru-RU" sz="2400" dirty="0">
              <a:latin typeface="Times New Roman"/>
              <a:ea typeface="Times New Roman"/>
            </a:endParaRPr>
          </a:p>
          <a:p>
            <a:pPr algn="just">
              <a:spcAft>
                <a:spcPts val="0"/>
              </a:spcAft>
            </a:pPr>
            <a:r>
              <a:rPr lang="kk-KZ" sz="2800" b="1" dirty="0">
                <a:latin typeface="Times New Roman"/>
                <a:ea typeface="Times New Roman"/>
              </a:rPr>
              <a:t> </a:t>
            </a:r>
            <a:endParaRPr lang="ru-RU" sz="2400" dirty="0">
              <a:latin typeface="Times New Roman"/>
              <a:ea typeface="Times New Roman"/>
            </a:endParaRPr>
          </a:p>
          <a:p>
            <a:pPr algn="just">
              <a:spcAft>
                <a:spcPts val="0"/>
              </a:spcAft>
            </a:pPr>
            <a:r>
              <a:rPr lang="kk-KZ" sz="2800" dirty="0" smtClean="0">
                <a:latin typeface="Times New Roman"/>
                <a:ea typeface="Times New Roman"/>
              </a:rPr>
              <a:t>	Курган </a:t>
            </a:r>
            <a:r>
              <a:rPr lang="kk-KZ" sz="2800" dirty="0">
                <a:latin typeface="Times New Roman"/>
                <a:ea typeface="Times New Roman"/>
              </a:rPr>
              <a:t>қаласында 2003 жылы бір кинофильмнің кейіпкеріне ескеркіш ашылынды. Ол ескерткіште мынадай сөздер жазылу керек еді : </a:t>
            </a:r>
            <a:r>
              <a:rPr lang="kk-KZ" sz="2800" dirty="0" smtClean="0">
                <a:latin typeface="Times New Roman"/>
                <a:ea typeface="Times New Roman"/>
              </a:rPr>
              <a:t>«Я </a:t>
            </a:r>
            <a:r>
              <a:rPr lang="kk-KZ" sz="2800" dirty="0">
                <a:latin typeface="Times New Roman"/>
                <a:ea typeface="Times New Roman"/>
              </a:rPr>
              <a:t>мзду не беру. Мне за державу обидно». </a:t>
            </a:r>
            <a:r>
              <a:rPr lang="kk-KZ" sz="2800" dirty="0" smtClean="0">
                <a:latin typeface="Times New Roman"/>
                <a:ea typeface="Times New Roman"/>
              </a:rPr>
              <a:t>Бірақ, </a:t>
            </a:r>
            <a:r>
              <a:rPr lang="kk-KZ" sz="2800" dirty="0">
                <a:latin typeface="Times New Roman"/>
                <a:ea typeface="Times New Roman"/>
              </a:rPr>
              <a:t>ескерткіште басқа сөздер жазылған. Ол қандай сөздер деп ойлайсыздар?</a:t>
            </a:r>
            <a:endParaRPr lang="ru-RU" sz="2400" dirty="0">
              <a:latin typeface="Times New Roman"/>
              <a:ea typeface="Times New Roman"/>
            </a:endParaRPr>
          </a:p>
          <a:p>
            <a:pPr algn="just">
              <a:spcAft>
                <a:spcPts val="0"/>
              </a:spcAft>
            </a:pPr>
            <a:r>
              <a:rPr lang="kk-KZ" sz="2800" dirty="0">
                <a:latin typeface="Times New Roman"/>
                <a:ea typeface="Times New Roman"/>
              </a:rPr>
              <a:t> </a:t>
            </a:r>
            <a:endParaRPr lang="ru-RU" sz="2400" dirty="0">
              <a:effectLst/>
              <a:latin typeface="Times New Roman"/>
              <a:ea typeface="Times New Roman"/>
            </a:endParaRPr>
          </a:p>
        </p:txBody>
      </p:sp>
    </p:spTree>
    <p:extLst>
      <p:ext uri="{BB962C8B-B14F-4D97-AF65-F5344CB8AC3E}">
        <p14:creationId xmlns:p14="http://schemas.microsoft.com/office/powerpoint/2010/main" val="2056678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772400" cy="815404"/>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619672" y="2420888"/>
            <a:ext cx="6400800" cy="1473200"/>
          </a:xfrm>
        </p:spPr>
        <p:txBody>
          <a:bodyPr>
            <a:normAutofit/>
          </a:bodyPr>
          <a:lstStyle/>
          <a:p>
            <a:r>
              <a:rPr lang="kk-KZ" sz="4000" b="1" dirty="0" smtClean="0">
                <a:solidFill>
                  <a:schemeClr val="bg1"/>
                </a:solidFill>
                <a:latin typeface="Times New Roman" panose="02020603050405020304" pitchFamily="18" charset="0"/>
                <a:cs typeface="Times New Roman" panose="02020603050405020304" pitchFamily="18" charset="0"/>
              </a:rPr>
              <a:t>Первому таможеннику России</a:t>
            </a:r>
            <a:endParaRPr lang="ru-RU"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134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5721" y="2132856"/>
            <a:ext cx="7488832"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spcAft>
                <a:spcPts val="0"/>
              </a:spcAft>
            </a:pPr>
            <a:r>
              <a:rPr lang="kk-KZ" sz="2800" b="1" dirty="0" smtClean="0">
                <a:latin typeface="Times New Roman"/>
                <a:ea typeface="Times New Roman"/>
              </a:rPr>
              <a:t>Сұрақ </a:t>
            </a:r>
            <a:r>
              <a:rPr lang="kk-KZ" sz="2800" b="1" dirty="0">
                <a:latin typeface="Times New Roman"/>
                <a:ea typeface="Times New Roman"/>
              </a:rPr>
              <a:t>қояды: </a:t>
            </a:r>
            <a:r>
              <a:rPr lang="kk-KZ" sz="2800" b="1" dirty="0" smtClean="0">
                <a:latin typeface="Times New Roman"/>
                <a:ea typeface="Times New Roman"/>
              </a:rPr>
              <a:t>№1 ЕОМ, </a:t>
            </a:r>
            <a:r>
              <a:rPr lang="kk-KZ" sz="2800" b="1" dirty="0" smtClean="0">
                <a:latin typeface="Times New Roman"/>
                <a:ea typeface="Times New Roman"/>
              </a:rPr>
              <a:t>7сынып </a:t>
            </a:r>
            <a:r>
              <a:rPr lang="kk-KZ" sz="2800" b="1" dirty="0">
                <a:latin typeface="Times New Roman"/>
                <a:ea typeface="Times New Roman"/>
              </a:rPr>
              <a:t>оқушысы Жұмағұл Аяулым</a:t>
            </a:r>
            <a:endParaRPr lang="ru-RU" sz="2400" dirty="0">
              <a:latin typeface="Times New Roman"/>
              <a:ea typeface="Times New Roman"/>
            </a:endParaRPr>
          </a:p>
          <a:p>
            <a:pPr algn="just">
              <a:spcAft>
                <a:spcPts val="0"/>
              </a:spcAft>
            </a:pPr>
            <a:r>
              <a:rPr lang="kk-KZ" sz="2800" b="1" dirty="0" smtClean="0">
                <a:solidFill>
                  <a:srgbClr val="333333"/>
                </a:solidFill>
                <a:latin typeface="Times New Roman"/>
                <a:ea typeface="Times New Roman"/>
              </a:rPr>
              <a:t> </a:t>
            </a:r>
            <a:r>
              <a:rPr lang="kk-KZ" sz="2800" b="1" dirty="0" smtClean="0">
                <a:solidFill>
                  <a:srgbClr val="333333"/>
                </a:solidFill>
                <a:latin typeface="Times New Roman"/>
                <a:ea typeface="Times New Roman"/>
              </a:rPr>
              <a:t>	</a:t>
            </a:r>
            <a:r>
              <a:rPr lang="kk-KZ" sz="2800" dirty="0" smtClean="0">
                <a:solidFill>
                  <a:srgbClr val="333333"/>
                </a:solidFill>
                <a:latin typeface="Times New Roman"/>
                <a:ea typeface="Times New Roman"/>
              </a:rPr>
              <a:t>Италия </a:t>
            </a:r>
            <a:r>
              <a:rPr lang="kk-KZ" sz="2800" dirty="0">
                <a:solidFill>
                  <a:srgbClr val="333333"/>
                </a:solidFill>
                <a:latin typeface="Times New Roman"/>
                <a:ea typeface="Times New Roman"/>
              </a:rPr>
              <a:t>Мемлекетінің  туы қызыл – ақ - жасыл түсті. Осындай түсті алу үшін оларға қандай жидек бастама болды және туды суреттеп </a:t>
            </a:r>
            <a:r>
              <a:rPr lang="kk-KZ" sz="2800" dirty="0" smtClean="0">
                <a:solidFill>
                  <a:srgbClr val="333333"/>
                </a:solidFill>
                <a:latin typeface="Times New Roman"/>
                <a:ea typeface="Times New Roman"/>
              </a:rPr>
              <a:t>беріңдер</a:t>
            </a:r>
            <a:r>
              <a:rPr lang="kk-KZ" sz="2800" dirty="0">
                <a:solidFill>
                  <a:srgbClr val="333333"/>
                </a:solidFill>
                <a:latin typeface="Times New Roman"/>
                <a:ea typeface="Times New Roman"/>
              </a:rPr>
              <a:t>?</a:t>
            </a:r>
            <a:br>
              <a:rPr lang="kk-KZ" sz="2800" dirty="0">
                <a:solidFill>
                  <a:srgbClr val="333333"/>
                </a:solidFill>
                <a:latin typeface="Times New Roman"/>
                <a:ea typeface="Times New Roman"/>
              </a:rPr>
            </a:br>
            <a:endParaRPr lang="ru-RU" sz="2400" dirty="0">
              <a:effectLst/>
              <a:latin typeface="Times New Roman"/>
              <a:ea typeface="Times New Roman"/>
            </a:endParaRPr>
          </a:p>
        </p:txBody>
      </p:sp>
    </p:spTree>
    <p:extLst>
      <p:ext uri="{BB962C8B-B14F-4D97-AF65-F5344CB8AC3E}">
        <p14:creationId xmlns:p14="http://schemas.microsoft.com/office/powerpoint/2010/main" val="2725734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92696"/>
            <a:ext cx="7772400" cy="959420"/>
          </a:xfrm>
        </p:spPr>
        <p:txBody>
          <a:bodyPr>
            <a:normAutofit/>
          </a:bodyPr>
          <a:lstStyle/>
          <a:p>
            <a:r>
              <a:rPr lang="kk-KZ" sz="4800" b="1" dirty="0" smtClean="0">
                <a:latin typeface="Times New Roman" panose="02020603050405020304" pitchFamily="18" charset="0"/>
                <a:cs typeface="Times New Roman" panose="02020603050405020304" pitchFamily="18" charset="0"/>
              </a:rPr>
              <a:t>Жауабы</a:t>
            </a:r>
            <a:endParaRPr lang="ru-RU" sz="4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2564904"/>
            <a:ext cx="6400800" cy="1473200"/>
          </a:xfrm>
        </p:spPr>
        <p:txBody>
          <a:bodyPr>
            <a:normAutofit/>
          </a:bodyPr>
          <a:lstStyle/>
          <a:p>
            <a:r>
              <a:rPr lang="kk-KZ" sz="4400" b="1" dirty="0" smtClean="0">
                <a:solidFill>
                  <a:schemeClr val="bg1"/>
                </a:solidFill>
                <a:latin typeface="Times New Roman" panose="02020603050405020304" pitchFamily="18" charset="0"/>
                <a:cs typeface="Times New Roman" panose="02020603050405020304" pitchFamily="18" charset="0"/>
              </a:rPr>
              <a:t>А</a:t>
            </a:r>
            <a:r>
              <a:rPr lang="kk-KZ" sz="4400" b="1" dirty="0" smtClean="0">
                <a:solidFill>
                  <a:schemeClr val="bg1"/>
                </a:solidFill>
                <a:latin typeface="Times New Roman" panose="02020603050405020304" pitchFamily="18" charset="0"/>
                <a:cs typeface="Times New Roman" panose="02020603050405020304" pitchFamily="18" charset="0"/>
              </a:rPr>
              <a:t>рбуз (Қарбыз)</a:t>
            </a:r>
            <a:endParaRPr lang="ru-RU" sz="4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445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193" y="476672"/>
            <a:ext cx="8136904" cy="610423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spcAft>
                <a:spcPts val="0"/>
              </a:spcAft>
            </a:pPr>
            <a:r>
              <a:rPr lang="kk-KZ" sz="2400" b="1" dirty="0" smtClean="0">
                <a:latin typeface="Times New Roman"/>
                <a:ea typeface="Times New Roman"/>
              </a:rPr>
              <a:t> </a:t>
            </a:r>
            <a:r>
              <a:rPr lang="kk-KZ" sz="2400" b="1" dirty="0">
                <a:latin typeface="Times New Roman"/>
                <a:ea typeface="Times New Roman"/>
              </a:rPr>
              <a:t>Сұрақ қояды:  мектеп географы Галамхан Жұпаргүл.</a:t>
            </a:r>
            <a:endParaRPr lang="ru-RU" sz="2000" dirty="0">
              <a:latin typeface="Times New Roman"/>
              <a:ea typeface="Times New Roman"/>
            </a:endParaRPr>
          </a:p>
          <a:p>
            <a:pPr algn="just">
              <a:spcAft>
                <a:spcPts val="0"/>
              </a:spcAft>
            </a:pPr>
            <a:r>
              <a:rPr lang="kk-KZ" sz="2400" b="1" dirty="0">
                <a:latin typeface="Times New Roman"/>
                <a:ea typeface="Times New Roman"/>
              </a:rPr>
              <a:t> </a:t>
            </a:r>
            <a:endParaRPr lang="ru-RU" sz="2000" dirty="0">
              <a:latin typeface="Times New Roman"/>
              <a:ea typeface="Times New Roman"/>
            </a:endParaRPr>
          </a:p>
          <a:p>
            <a:pPr algn="just">
              <a:spcAft>
                <a:spcPts val="0"/>
              </a:spcAft>
            </a:pPr>
            <a:r>
              <a:rPr lang="kk-KZ" sz="2400" dirty="0" smtClean="0">
                <a:latin typeface="Times New Roman"/>
                <a:ea typeface="Times New Roman"/>
              </a:rPr>
              <a:t>	Қасым </a:t>
            </a:r>
            <a:r>
              <a:rPr lang="kk-KZ" sz="2400" dirty="0">
                <a:latin typeface="Times New Roman"/>
                <a:ea typeface="Times New Roman"/>
              </a:rPr>
              <a:t>Таукеновтың «Азулы арлан», аншының күнделігінде қасқырлардың малды түнде көп айналдыратын кезі үркердің аспанға щыққан шағы деп жазылады. </a:t>
            </a:r>
            <a:r>
              <a:rPr lang="kk-KZ" sz="2400" dirty="0">
                <a:latin typeface="Times New Roman"/>
                <a:ea typeface="Times New Roman"/>
              </a:rPr>
              <a:t/>
            </a:r>
            <a:br>
              <a:rPr lang="kk-KZ" sz="2400" dirty="0">
                <a:latin typeface="Times New Roman"/>
                <a:ea typeface="Times New Roman"/>
              </a:rPr>
            </a:br>
            <a:r>
              <a:rPr lang="kk-KZ" sz="2400" dirty="0" smtClean="0">
                <a:latin typeface="Times New Roman"/>
                <a:ea typeface="Times New Roman"/>
              </a:rPr>
              <a:t>Ү</a:t>
            </a:r>
            <a:r>
              <a:rPr lang="kk-KZ" sz="2400" dirty="0" smtClean="0">
                <a:latin typeface="Times New Roman"/>
                <a:ea typeface="Times New Roman"/>
              </a:rPr>
              <a:t>ркер </a:t>
            </a:r>
            <a:r>
              <a:rPr lang="kk-KZ" sz="2400" dirty="0">
                <a:latin typeface="Times New Roman"/>
                <a:ea typeface="Times New Roman"/>
              </a:rPr>
              <a:t>– Торпақ шоқжұлдызындағы түнгі аспандағы ең жарық жұлдызы. Үркер мамыр айында көрінбей кетеді, оны қазақтар жерге түсті дейді. Ал үркер аспанға шығысымен түн қайтадан ұзарып, әрі күздің салқыны түсе бастайды, бидайдың басы пісе бастайды, малдар тер астына қор жинай бастайды деп дана халқымыз айтады екен. Ал қасқырлар осы кезде бөлтіріктерін аяқтандырып, малға шабуға үйретіп, ауыздандыра бастаса  керек.</a:t>
            </a:r>
            <a:r>
              <a:rPr lang="kk-KZ" sz="2400" dirty="0">
                <a:solidFill>
                  <a:srgbClr val="333333"/>
                </a:solidFill>
                <a:latin typeface="Times New Roman"/>
                <a:ea typeface="Times New Roman"/>
              </a:rPr>
              <a:t> </a:t>
            </a:r>
            <a:endParaRPr lang="ru-RU" sz="2000" dirty="0">
              <a:latin typeface="Times New Roman"/>
              <a:ea typeface="Times New Roman"/>
            </a:endParaRPr>
          </a:p>
          <a:p>
            <a:pPr marL="228600" algn="just">
              <a:spcAft>
                <a:spcPts val="800"/>
              </a:spcAft>
            </a:pPr>
            <a:r>
              <a:rPr lang="kk-KZ" sz="2400" dirty="0">
                <a:solidFill>
                  <a:schemeClr val="bg1"/>
                </a:solidFill>
                <a:latin typeface="Times New Roman"/>
                <a:ea typeface="Times New Roman"/>
              </a:rPr>
              <a:t>Сұрақ: </a:t>
            </a:r>
            <a:r>
              <a:rPr lang="kk-KZ" sz="2400" dirty="0">
                <a:latin typeface="Times New Roman"/>
                <a:ea typeface="Times New Roman"/>
              </a:rPr>
              <a:t>Бұл қай айда және қай күннен басталады деп ойлайсыздар? </a:t>
            </a:r>
            <a:endParaRPr lang="ru-RU" sz="2000" dirty="0">
              <a:latin typeface="Times New Roman"/>
              <a:ea typeface="Times New Roman"/>
            </a:endParaRPr>
          </a:p>
          <a:p>
            <a:pPr marL="228600" algn="just">
              <a:spcAft>
                <a:spcPts val="800"/>
              </a:spcAft>
            </a:pPr>
            <a:r>
              <a:rPr lang="kk-KZ" sz="2400" dirty="0">
                <a:latin typeface="Times New Roman"/>
                <a:ea typeface="Times New Roman"/>
              </a:rPr>
              <a:t> </a:t>
            </a:r>
            <a:endParaRPr lang="ru-RU" sz="2000" dirty="0">
              <a:effectLst/>
              <a:latin typeface="Times New Roman"/>
              <a:ea typeface="Times New Roman"/>
            </a:endParaRPr>
          </a:p>
        </p:txBody>
      </p:sp>
    </p:spTree>
    <p:extLst>
      <p:ext uri="{BB962C8B-B14F-4D97-AF65-F5344CB8AC3E}">
        <p14:creationId xmlns:p14="http://schemas.microsoft.com/office/powerpoint/2010/main" val="3336819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08720"/>
            <a:ext cx="7772400" cy="671388"/>
          </a:xfrm>
        </p:spPr>
        <p:txBody>
          <a:bodyPr>
            <a:noAutofit/>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2564904"/>
            <a:ext cx="6728792" cy="1473200"/>
          </a:xfrm>
        </p:spPr>
        <p:txBody>
          <a:bodyPr>
            <a:noAutofit/>
          </a:bodyPr>
          <a:lstStyle/>
          <a:p>
            <a:pPr marL="228600">
              <a:lnSpc>
                <a:spcPct val="150000"/>
              </a:lnSpc>
              <a:spcAft>
                <a:spcPts val="800"/>
              </a:spcAft>
            </a:pPr>
            <a:r>
              <a:rPr lang="kk-KZ" sz="2400" b="1" dirty="0">
                <a:solidFill>
                  <a:schemeClr val="bg1"/>
                </a:solidFill>
                <a:latin typeface="Times New Roman"/>
                <a:ea typeface="Times New Roman"/>
              </a:rPr>
              <a:t>Бұл – күннің шілдеден салқындыққа ауысуына ғана қатысы бар, 22 шілдеден былай. </a:t>
            </a:r>
            <a:endParaRPr lang="ru-RU" sz="3200" b="1" dirty="0">
              <a:solidFill>
                <a:schemeClr val="bg1"/>
              </a:solidFill>
              <a:latin typeface="Times New Roman"/>
              <a:ea typeface="Times New Roman"/>
            </a:endParaRPr>
          </a:p>
          <a:p>
            <a:endParaRPr lang="ru-RU" sz="2400" dirty="0">
              <a:solidFill>
                <a:schemeClr val="bg1"/>
              </a:solidFill>
            </a:endParaRPr>
          </a:p>
        </p:txBody>
      </p:sp>
    </p:spTree>
    <p:extLst>
      <p:ext uri="{BB962C8B-B14F-4D97-AF65-F5344CB8AC3E}">
        <p14:creationId xmlns:p14="http://schemas.microsoft.com/office/powerpoint/2010/main" val="1520677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7920880" cy="4524315"/>
          </a:xfrm>
          <a:prstGeom prst="rect">
            <a:avLst/>
          </a:prstGeom>
        </p:spPr>
        <p:txBody>
          <a:bodyPr wrap="square">
            <a:spAutoFit/>
          </a:bodyPr>
          <a:lstStyle/>
          <a:p>
            <a:pPr algn="ctr">
              <a:spcAft>
                <a:spcPts val="0"/>
              </a:spcAft>
            </a:pPr>
            <a:r>
              <a:rPr lang="kk-KZ" sz="2000" b="1" dirty="0" smtClean="0">
                <a:latin typeface="Times New Roman"/>
                <a:ea typeface="Times New Roman"/>
              </a:rPr>
              <a:t>Абдраева </a:t>
            </a:r>
            <a:r>
              <a:rPr lang="kk-KZ" sz="2000" b="1" dirty="0">
                <a:latin typeface="Times New Roman"/>
                <a:ea typeface="Times New Roman"/>
              </a:rPr>
              <a:t>Ш.А</a:t>
            </a:r>
            <a:r>
              <a:rPr lang="kk-KZ" sz="2000" b="1" dirty="0">
                <a:latin typeface="Times New Roman"/>
                <a:ea typeface="Times New Roman"/>
              </a:rPr>
              <a:t>., психолог </a:t>
            </a:r>
            <a:r>
              <a:rPr lang="kk-KZ" sz="2000" b="1" dirty="0" smtClean="0">
                <a:latin typeface="Times New Roman"/>
                <a:ea typeface="Times New Roman"/>
              </a:rPr>
              <a:t>ЕСШ №1</a:t>
            </a:r>
            <a:endParaRPr lang="ru-RU" dirty="0">
              <a:latin typeface="Times New Roman"/>
              <a:ea typeface="Times New Roman"/>
            </a:endParaRPr>
          </a:p>
          <a:p>
            <a:pPr>
              <a:spcAft>
                <a:spcPts val="0"/>
              </a:spcAft>
            </a:pPr>
            <a:r>
              <a:rPr lang="kk-KZ" b="1" dirty="0">
                <a:latin typeface="Times New Roman"/>
                <a:ea typeface="Times New Roman"/>
              </a:rPr>
              <a:t> </a:t>
            </a:r>
            <a:endParaRPr lang="ru-RU" sz="1600" dirty="0">
              <a:latin typeface="Times New Roman"/>
              <a:ea typeface="Times New Roman"/>
            </a:endParaRPr>
          </a:p>
          <a:p>
            <a:pPr algn="just">
              <a:spcAft>
                <a:spcPts val="0"/>
              </a:spcAft>
            </a:pPr>
            <a:r>
              <a:rPr lang="kk-KZ" dirty="0" smtClean="0">
                <a:latin typeface="Times New Roman"/>
                <a:ea typeface="Times New Roman"/>
              </a:rPr>
              <a:t>	Он </a:t>
            </a:r>
            <a:r>
              <a:rPr lang="kk-KZ" dirty="0">
                <a:latin typeface="Times New Roman"/>
                <a:ea typeface="Times New Roman"/>
              </a:rPr>
              <a:t>считается ученым, но мало кто знает, что он не получал специального биологического образования. По факту он был самоучкой, движимый страстью к науке. За свою жизнь у него их было 14500, с помощью которых </a:t>
            </a:r>
            <a:r>
              <a:rPr lang="kk-KZ" dirty="0" smtClean="0">
                <a:latin typeface="Times New Roman"/>
                <a:ea typeface="Times New Roman"/>
              </a:rPr>
              <a:t>держал </a:t>
            </a:r>
            <a:r>
              <a:rPr lang="kk-KZ" dirty="0">
                <a:latin typeface="Times New Roman"/>
                <a:ea typeface="Times New Roman"/>
              </a:rPr>
              <a:t>связь с учеными всего мира. В свое путешествие он взял библию и книгу Лайеля о геологии, так мог сделать только он. В США ежегодно вручают премию, названная в его честь и дают эту премию людям, как награду за особую </a:t>
            </a:r>
            <a:r>
              <a:rPr lang="kk-KZ" dirty="0" smtClean="0">
                <a:latin typeface="Times New Roman"/>
                <a:ea typeface="Times New Roman"/>
              </a:rPr>
              <a:t>услугу - </a:t>
            </a:r>
            <a:r>
              <a:rPr lang="kk-KZ" dirty="0">
                <a:latin typeface="Times New Roman"/>
                <a:ea typeface="Times New Roman"/>
              </a:rPr>
              <a:t>изъятие генов из генофонда его организма, еще людям, которые лишились возможности оставить потомство, в результате собственного идиотизма и глупости</a:t>
            </a:r>
            <a:r>
              <a:rPr lang="kk-KZ" dirty="0" smtClean="0">
                <a:latin typeface="Times New Roman"/>
                <a:ea typeface="Times New Roman"/>
              </a:rPr>
              <a:t>, еще </a:t>
            </a:r>
            <a:r>
              <a:rPr lang="kk-KZ" dirty="0">
                <a:latin typeface="Times New Roman"/>
                <a:ea typeface="Times New Roman"/>
              </a:rPr>
              <a:t>людям, которые умерли глупым способом и этим лишили возможности внести вклад в генофонд человечества, тем самым потенциально улучшив его, также на одном большом мероприятий его студенты подарили ему статуетку этого зверя. </a:t>
            </a:r>
            <a:endParaRPr lang="kk-KZ" dirty="0" smtClean="0">
              <a:latin typeface="Times New Roman"/>
              <a:ea typeface="Times New Roman"/>
            </a:endParaRPr>
          </a:p>
          <a:p>
            <a:pPr algn="just">
              <a:spcAft>
                <a:spcPts val="0"/>
              </a:spcAft>
            </a:pPr>
            <a:r>
              <a:rPr lang="kk-KZ" dirty="0" smtClean="0">
                <a:latin typeface="Times New Roman"/>
                <a:ea typeface="Times New Roman"/>
              </a:rPr>
              <a:t>Вопрос</a:t>
            </a:r>
            <a:r>
              <a:rPr lang="kk-KZ" dirty="0" smtClean="0">
                <a:latin typeface="Times New Roman"/>
                <a:ea typeface="Times New Roman"/>
              </a:rPr>
              <a:t>: </a:t>
            </a:r>
            <a:r>
              <a:rPr lang="kk-KZ" dirty="0">
                <a:latin typeface="Times New Roman"/>
                <a:ea typeface="Times New Roman"/>
              </a:rPr>
              <a:t>Почему? О ком речь. Ответ аргументируйте фактами. </a:t>
            </a:r>
            <a:endParaRPr lang="ru-RU" sz="1600" dirty="0">
              <a:latin typeface="Times New Roman"/>
              <a:ea typeface="Times New Roman"/>
            </a:endParaRPr>
          </a:p>
          <a:p>
            <a:pPr algn="just">
              <a:spcAft>
                <a:spcPts val="0"/>
              </a:spcAft>
            </a:pPr>
            <a:r>
              <a:rPr lang="kk-KZ" b="1" dirty="0">
                <a:latin typeface="Times New Roman"/>
                <a:ea typeface="Times New Roman"/>
              </a:rPr>
              <a:t> </a:t>
            </a:r>
            <a:endParaRPr lang="ru-RU" sz="1600" dirty="0">
              <a:effectLst/>
              <a:latin typeface="Times New Roman"/>
              <a:ea typeface="Times New Roman"/>
            </a:endParaRPr>
          </a:p>
        </p:txBody>
      </p:sp>
    </p:spTree>
    <p:extLst>
      <p:ext uri="{BB962C8B-B14F-4D97-AF65-F5344CB8AC3E}">
        <p14:creationId xmlns:p14="http://schemas.microsoft.com/office/powerpoint/2010/main" val="4242102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548680"/>
            <a:ext cx="7772400" cy="887412"/>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75656" y="2204864"/>
            <a:ext cx="6400800" cy="1473200"/>
          </a:xfrm>
        </p:spPr>
        <p:txBody>
          <a:bodyPr>
            <a:noAutofit/>
          </a:bodyPr>
          <a:lstStyle/>
          <a:p>
            <a:pPr>
              <a:spcAft>
                <a:spcPts val="0"/>
              </a:spcAft>
            </a:pPr>
            <a:r>
              <a:rPr lang="kk-KZ" sz="2800" b="1" dirty="0">
                <a:solidFill>
                  <a:schemeClr val="bg1"/>
                </a:solidFill>
                <a:latin typeface="Times New Roman"/>
                <a:ea typeface="Times New Roman"/>
              </a:rPr>
              <a:t>Чарлз Дарвин. Священник, биолог без биологического образования, «Бигль», письма, премия Дарвина , обезъянка. </a:t>
            </a:r>
            <a:endParaRPr lang="ru-RU" sz="3600" b="1" dirty="0">
              <a:solidFill>
                <a:schemeClr val="bg1"/>
              </a:solidFill>
              <a:latin typeface="Times New Roman"/>
              <a:ea typeface="Times New Roman"/>
            </a:endParaRPr>
          </a:p>
          <a:p>
            <a:pPr>
              <a:spcAft>
                <a:spcPts val="0"/>
              </a:spcAft>
            </a:pPr>
            <a:r>
              <a:rPr lang="kk-KZ" sz="2800" b="1" dirty="0">
                <a:solidFill>
                  <a:schemeClr val="bg1"/>
                </a:solidFill>
                <a:latin typeface="Times New Roman"/>
                <a:ea typeface="Times New Roman"/>
              </a:rPr>
              <a:t> </a:t>
            </a:r>
            <a:endParaRPr lang="ru-RU" sz="3600" b="1" dirty="0">
              <a:solidFill>
                <a:schemeClr val="bg1"/>
              </a:solidFill>
              <a:latin typeface="Times New Roman"/>
              <a:ea typeface="Times New Roman"/>
            </a:endParaRPr>
          </a:p>
          <a:p>
            <a:endParaRPr lang="ru-RU" sz="2800" dirty="0">
              <a:solidFill>
                <a:schemeClr val="bg1"/>
              </a:solidFill>
            </a:endParaRPr>
          </a:p>
        </p:txBody>
      </p:sp>
    </p:spTree>
    <p:extLst>
      <p:ext uri="{BB962C8B-B14F-4D97-AF65-F5344CB8AC3E}">
        <p14:creationId xmlns:p14="http://schemas.microsoft.com/office/powerpoint/2010/main" val="4174662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24744"/>
            <a:ext cx="7488832" cy="5262979"/>
          </a:xfrm>
          <a:prstGeom prst="rect">
            <a:avLst/>
          </a:prstGeom>
        </p:spPr>
        <p:txBody>
          <a:bodyPr wrap="square">
            <a:spAutoFit/>
          </a:bodyPr>
          <a:lstStyle/>
          <a:p>
            <a:pPr algn="ctr">
              <a:spcAft>
                <a:spcPts val="0"/>
              </a:spcAft>
            </a:pPr>
            <a:r>
              <a:rPr lang="kk-KZ" sz="2800" b="1" dirty="0" smtClean="0">
                <a:latin typeface="Times New Roman"/>
                <a:ea typeface="Times New Roman"/>
              </a:rPr>
              <a:t>Калиева </a:t>
            </a:r>
            <a:r>
              <a:rPr lang="kk-KZ" sz="2800" b="1" dirty="0">
                <a:latin typeface="Times New Roman"/>
                <a:ea typeface="Times New Roman"/>
              </a:rPr>
              <a:t>Макен, кітапханашы, төрт </a:t>
            </a:r>
            <a:r>
              <a:rPr lang="kk-KZ" sz="2800" b="1" dirty="0" smtClean="0">
                <a:latin typeface="Times New Roman"/>
                <a:ea typeface="Times New Roman"/>
              </a:rPr>
              <a:t>немеренің әжесі</a:t>
            </a:r>
            <a:r>
              <a:rPr lang="kk-KZ" sz="2800" b="1" dirty="0">
                <a:latin typeface="Times New Roman"/>
                <a:ea typeface="Times New Roman"/>
              </a:rPr>
              <a:t>.</a:t>
            </a:r>
            <a:endParaRPr lang="ru-RU" sz="2400" dirty="0">
              <a:latin typeface="Times New Roman"/>
              <a:ea typeface="Times New Roman"/>
            </a:endParaRPr>
          </a:p>
          <a:p>
            <a:pPr>
              <a:spcAft>
                <a:spcPts val="0"/>
              </a:spcAft>
            </a:pPr>
            <a:r>
              <a:rPr lang="kk-KZ" sz="2000" b="1" dirty="0">
                <a:latin typeface="Times New Roman"/>
                <a:ea typeface="Times New Roman"/>
              </a:rPr>
              <a:t> </a:t>
            </a:r>
            <a:endParaRPr lang="ru-RU" dirty="0">
              <a:latin typeface="Times New Roman"/>
              <a:ea typeface="Times New Roman"/>
            </a:endParaRPr>
          </a:p>
          <a:p>
            <a:pPr algn="just">
              <a:spcAft>
                <a:spcPts val="0"/>
              </a:spcAft>
            </a:pPr>
            <a:r>
              <a:rPr lang="kk-KZ" sz="2000" dirty="0" smtClean="0">
                <a:latin typeface="Times New Roman"/>
                <a:ea typeface="Times New Roman"/>
              </a:rPr>
              <a:t>	Эдуард </a:t>
            </a:r>
            <a:r>
              <a:rPr lang="kk-KZ" sz="2000" dirty="0">
                <a:latin typeface="Times New Roman"/>
                <a:ea typeface="Times New Roman"/>
              </a:rPr>
              <a:t>Успенскийдің ең жақсы көретін персонажы қызының арқасында пайда болған. Қызы құлап қалғанда осы сөзді айтады екен. Бұл </a:t>
            </a:r>
            <a:r>
              <a:rPr lang="kk-KZ" sz="2000" dirty="0" smtClean="0">
                <a:latin typeface="Times New Roman"/>
                <a:ea typeface="Times New Roman"/>
              </a:rPr>
              <a:t>персонаждың </a:t>
            </a:r>
            <a:r>
              <a:rPr lang="kk-KZ" sz="2000" dirty="0">
                <a:latin typeface="Times New Roman"/>
                <a:ea typeface="Times New Roman"/>
              </a:rPr>
              <a:t>аты ешқандай сөздікте жоқ. Бұл кеңес үкіметі кезінде кішкентай </a:t>
            </a:r>
            <a:r>
              <a:rPr lang="kk-KZ" sz="2000" dirty="0" smtClean="0">
                <a:latin typeface="Times New Roman"/>
                <a:ea typeface="Times New Roman"/>
              </a:rPr>
              <a:t>балалардың </a:t>
            </a:r>
            <a:r>
              <a:rPr lang="kk-KZ" sz="2000" dirty="0">
                <a:latin typeface="Times New Roman"/>
                <a:ea typeface="Times New Roman"/>
              </a:rPr>
              <a:t>өте жақсы көретін </a:t>
            </a:r>
            <a:r>
              <a:rPr lang="kk-KZ" sz="2000" dirty="0" smtClean="0">
                <a:latin typeface="Times New Roman"/>
                <a:ea typeface="Times New Roman"/>
              </a:rPr>
              <a:t>мультфильмнің кейіпкері</a:t>
            </a:r>
            <a:r>
              <a:rPr lang="kk-KZ" sz="2000" dirty="0">
                <a:latin typeface="Times New Roman"/>
                <a:ea typeface="Times New Roman"/>
              </a:rPr>
              <a:t>.  Ал Успенскийге ол  атақ  және сәттілік әкеліп, ол Жапония еліне де танымал болады. Бұл кейіпкер Жапонияның – кумиры болып кетеді. Содан олар жазушыдан  авторлық рұқсат сұрап, келісім шартқа </a:t>
            </a:r>
            <a:r>
              <a:rPr lang="kk-KZ" sz="2000" dirty="0" smtClean="0">
                <a:latin typeface="Times New Roman"/>
                <a:ea typeface="Times New Roman"/>
              </a:rPr>
              <a:t>отырып, </a:t>
            </a:r>
            <a:r>
              <a:rPr lang="kk-KZ" sz="2000" dirty="0">
                <a:latin typeface="Times New Roman"/>
                <a:ea typeface="Times New Roman"/>
              </a:rPr>
              <a:t>соның суретімен </a:t>
            </a:r>
            <a:r>
              <a:rPr lang="kk-KZ" sz="2000" dirty="0" smtClean="0">
                <a:latin typeface="Times New Roman"/>
                <a:ea typeface="Times New Roman"/>
              </a:rPr>
              <a:t>сувернирлерді </a:t>
            </a:r>
            <a:r>
              <a:rPr lang="kk-KZ" sz="2000" dirty="0">
                <a:latin typeface="Times New Roman"/>
                <a:ea typeface="Times New Roman"/>
              </a:rPr>
              <a:t>жасайды. Оны Ресейден басқа елдерге сатады.</a:t>
            </a:r>
            <a:endParaRPr lang="ru-RU" dirty="0">
              <a:latin typeface="Times New Roman"/>
              <a:ea typeface="Times New Roman"/>
            </a:endParaRPr>
          </a:p>
          <a:p>
            <a:pPr algn="just">
              <a:spcAft>
                <a:spcPts val="0"/>
              </a:spcAft>
            </a:pPr>
            <a:r>
              <a:rPr lang="kk-KZ" sz="2000" dirty="0">
                <a:latin typeface="Times New Roman"/>
                <a:ea typeface="Times New Roman"/>
              </a:rPr>
              <a:t> Сұрақ: Успенскийдің қызы құлағанда қандай сөз айтқан және персонаждың аты қалай? </a:t>
            </a:r>
            <a:endParaRPr lang="ru-RU" dirty="0">
              <a:latin typeface="Times New Roman"/>
              <a:ea typeface="Times New Roman"/>
            </a:endParaRPr>
          </a:p>
          <a:p>
            <a:pPr algn="just">
              <a:spcAft>
                <a:spcPts val="0"/>
              </a:spcAft>
            </a:pPr>
            <a:r>
              <a:rPr lang="kk-KZ" sz="2000" dirty="0">
                <a:latin typeface="Times New Roman"/>
                <a:ea typeface="Times New Roman"/>
              </a:rPr>
              <a:t> </a:t>
            </a:r>
            <a:endParaRPr lang="ru-RU" dirty="0">
              <a:latin typeface="Times New Roman"/>
              <a:ea typeface="Times New Roman"/>
            </a:endParaRPr>
          </a:p>
          <a:p>
            <a:pPr>
              <a:spcAft>
                <a:spcPts val="0"/>
              </a:spcAft>
            </a:pPr>
            <a:r>
              <a:rPr lang="kk-KZ" sz="2000" dirty="0">
                <a:latin typeface="Times New Roman"/>
                <a:ea typeface="Times New Roman"/>
              </a:rPr>
              <a:t> </a:t>
            </a:r>
            <a:endParaRPr lang="ru-RU" dirty="0">
              <a:effectLst/>
              <a:latin typeface="Times New Roman"/>
              <a:ea typeface="Times New Roman"/>
            </a:endParaRPr>
          </a:p>
        </p:txBody>
      </p:sp>
    </p:spTree>
    <p:extLst>
      <p:ext uri="{BB962C8B-B14F-4D97-AF65-F5344CB8AC3E}">
        <p14:creationId xmlns:p14="http://schemas.microsoft.com/office/powerpoint/2010/main" val="3606353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92696"/>
            <a:ext cx="7772400" cy="815404"/>
          </a:xfrm>
        </p:spPr>
        <p:txBody>
          <a:bodyPr>
            <a:noAutofit/>
          </a:bodyPr>
          <a:lstStyle/>
          <a:p>
            <a:r>
              <a:rPr lang="kk-KZ" sz="5400" b="1" dirty="0" smtClean="0">
                <a:latin typeface="Times New Roman" panose="02020603050405020304" pitchFamily="18" charset="0"/>
                <a:cs typeface="Times New Roman" panose="02020603050405020304" pitchFamily="18" charset="0"/>
              </a:rPr>
              <a:t>Жауабы</a:t>
            </a:r>
            <a:endParaRPr lang="ru-RU" sz="5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47664" y="2348880"/>
            <a:ext cx="6400800" cy="1473200"/>
          </a:xfrm>
        </p:spPr>
        <p:txBody>
          <a:bodyPr>
            <a:normAutofit/>
          </a:bodyPr>
          <a:lstStyle/>
          <a:p>
            <a:r>
              <a:rPr lang="kk-KZ" sz="4000" b="1" dirty="0">
                <a:solidFill>
                  <a:schemeClr val="bg1"/>
                </a:solidFill>
                <a:latin typeface="Times New Roman"/>
                <a:ea typeface="Times New Roman"/>
              </a:rPr>
              <a:t>Чебурхнуться, Чебурашка</a:t>
            </a:r>
            <a:endParaRPr lang="ru-RU" sz="4000" b="1" dirty="0">
              <a:solidFill>
                <a:schemeClr val="bg1"/>
              </a:solidFill>
            </a:endParaRPr>
          </a:p>
        </p:txBody>
      </p:sp>
    </p:spTree>
    <p:extLst>
      <p:ext uri="{BB962C8B-B14F-4D97-AF65-F5344CB8AC3E}">
        <p14:creationId xmlns:p14="http://schemas.microsoft.com/office/powerpoint/2010/main" val="130433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Команда </a:t>
            </a:r>
            <a:r>
              <a:rPr lang="kk-KZ" dirty="0" smtClean="0">
                <a:solidFill>
                  <a:srgbClr val="0070C0"/>
                </a:solidFill>
                <a:latin typeface="Times New Roman" panose="02020603050405020304" pitchFamily="18" charset="0"/>
                <a:cs typeface="Times New Roman" panose="02020603050405020304" pitchFamily="18" charset="0"/>
              </a:rPr>
              <a:t>капитаны –  Арив Гүлжан;</a:t>
            </a:r>
            <a:endParaRPr lang="kk-KZ" dirty="0" smtClean="0">
              <a:solidFill>
                <a:srgbClr val="0070C0"/>
              </a:solidFill>
              <a:latin typeface="Times New Roman" panose="02020603050405020304" pitchFamily="18" charset="0"/>
              <a:cs typeface="Times New Roman" panose="02020603050405020304" pitchFamily="18" charset="0"/>
            </a:endParaRP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Бозжигитова Фариза;</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Өмірбек Нұрлан;</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Зейнулғабиден </a:t>
            </a:r>
            <a:r>
              <a:rPr lang="kk-KZ" dirty="0" smtClean="0">
                <a:solidFill>
                  <a:srgbClr val="0070C0"/>
                </a:solidFill>
                <a:latin typeface="Times New Roman" panose="02020603050405020304" pitchFamily="18" charset="0"/>
                <a:cs typeface="Times New Roman" panose="02020603050405020304" pitchFamily="18" charset="0"/>
              </a:rPr>
              <a:t>Ермағамбет;</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Садуақас Асхат;</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Мергаливеа Ажар;</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Депу</a:t>
            </a:r>
            <a:r>
              <a:rPr lang="kk-KZ" dirty="0" smtClean="0">
                <a:solidFill>
                  <a:srgbClr val="0070C0"/>
                </a:solidFill>
                <a:latin typeface="Times New Roman" panose="02020603050405020304" pitchFamily="18" charset="0"/>
                <a:cs typeface="Times New Roman" panose="02020603050405020304" pitchFamily="18" charset="0"/>
              </a:rPr>
              <a:t> </a:t>
            </a:r>
            <a:r>
              <a:rPr lang="kk-KZ" dirty="0" smtClean="0">
                <a:solidFill>
                  <a:srgbClr val="0070C0"/>
                </a:solidFill>
                <a:latin typeface="Times New Roman" panose="02020603050405020304" pitchFamily="18" charset="0"/>
                <a:cs typeface="Times New Roman" panose="02020603050405020304" pitchFamily="18" charset="0"/>
              </a:rPr>
              <a:t>Аружан;</a:t>
            </a:r>
          </a:p>
          <a:p>
            <a:pPr marL="442913" indent="-442913">
              <a:buFont typeface="Wingdings" panose="05000000000000000000" pitchFamily="2" charset="2"/>
              <a:buChar char="v"/>
            </a:pPr>
            <a:r>
              <a:rPr lang="kk-KZ" dirty="0" smtClean="0">
                <a:solidFill>
                  <a:srgbClr val="0070C0"/>
                </a:solidFill>
                <a:latin typeface="Times New Roman" panose="02020603050405020304" pitchFamily="18" charset="0"/>
                <a:cs typeface="Times New Roman" panose="02020603050405020304" pitchFamily="18" charset="0"/>
              </a:rPr>
              <a:t>Амангелді Абдуахит.</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lstStyle/>
          <a:p>
            <a:r>
              <a:rPr lang="kk-KZ" b="1" i="1" dirty="0" smtClean="0">
                <a:latin typeface="Times New Roman" panose="02020603050405020304" pitchFamily="18" charset="0"/>
                <a:cs typeface="Times New Roman" panose="02020603050405020304" pitchFamily="18" charset="0"/>
              </a:rPr>
              <a:t>Білімділер командасы</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449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737" y="2132856"/>
            <a:ext cx="8424936" cy="2977738"/>
          </a:xfrm>
          <a:prstGeom prst="rect">
            <a:avLst/>
          </a:prstGeom>
        </p:spPr>
        <p:txBody>
          <a:bodyPr wrap="square">
            <a:spAutoFit/>
          </a:bodyPr>
          <a:lstStyle/>
          <a:p>
            <a:pPr>
              <a:lnSpc>
                <a:spcPts val="1800"/>
              </a:lnSpc>
              <a:spcAft>
                <a:spcPts val="1500"/>
              </a:spcAft>
            </a:pPr>
            <a:r>
              <a:rPr lang="ru-RU" sz="2000" b="1" dirty="0" smtClean="0">
                <a:latin typeface="Times New Roman" panose="02020603050405020304" pitchFamily="18" charset="0"/>
                <a:ea typeface="Times New Roman"/>
                <a:cs typeface="Times New Roman" panose="02020603050405020304" pitchFamily="18" charset="0"/>
              </a:rPr>
              <a:t>	1</a:t>
            </a:r>
            <a:r>
              <a:rPr lang="ru-RU" sz="2000" b="1" dirty="0" smtClean="0">
                <a:latin typeface="Times New Roman" panose="02020603050405020304" pitchFamily="18" charset="0"/>
                <a:ea typeface="Times New Roman"/>
                <a:cs typeface="Times New Roman" panose="02020603050405020304" pitchFamily="18" charset="0"/>
              </a:rPr>
              <a:t>. Английский </a:t>
            </a:r>
            <a:r>
              <a:rPr lang="ru-RU" sz="2000" b="1" dirty="0">
                <a:latin typeface="Times New Roman" panose="02020603050405020304" pitchFamily="18" charset="0"/>
                <a:ea typeface="Times New Roman"/>
                <a:cs typeface="Times New Roman" panose="02020603050405020304" pitchFamily="18" charset="0"/>
              </a:rPr>
              <a:t>аристократ нашел весьма оригинальное применение </a:t>
            </a:r>
            <a:r>
              <a:rPr lang="ru-RU" sz="2000" b="1" dirty="0" smtClean="0">
                <a:latin typeface="Times New Roman" panose="02020603050405020304" pitchFamily="18" charset="0"/>
                <a:ea typeface="Times New Roman"/>
                <a:cs typeface="Times New Roman" panose="02020603050405020304" pitchFamily="18" charset="0"/>
              </a:rPr>
              <a:t>этому веществу, </a:t>
            </a:r>
            <a:r>
              <a:rPr lang="ru-RU" sz="2000" b="1" dirty="0" err="1" smtClean="0">
                <a:latin typeface="Times New Roman" panose="02020603050405020304" pitchFamily="18" charset="0"/>
                <a:ea typeface="Times New Roman"/>
                <a:cs typeface="Times New Roman" panose="02020603050405020304" pitchFamily="18" charset="0"/>
              </a:rPr>
              <a:t>принадлежавщему</a:t>
            </a:r>
            <a:r>
              <a:rPr lang="ru-RU" sz="2000" b="1" dirty="0" smtClean="0">
                <a:latin typeface="Times New Roman" panose="02020603050405020304" pitchFamily="18" charset="0"/>
                <a:ea typeface="Times New Roman"/>
                <a:cs typeface="Times New Roman" panose="02020603050405020304" pitchFamily="18" charset="0"/>
              </a:rPr>
              <a:t> британскому ученому.</a:t>
            </a:r>
            <a:endParaRPr lang="ru-RU" sz="2000" dirty="0">
              <a:latin typeface="Times New Roman" panose="02020603050405020304" pitchFamily="18" charset="0"/>
              <a:ea typeface="Times New Roman"/>
              <a:cs typeface="Times New Roman" panose="02020603050405020304" pitchFamily="18" charset="0"/>
            </a:endParaRPr>
          </a:p>
          <a:p>
            <a:pPr>
              <a:lnSpc>
                <a:spcPts val="1800"/>
              </a:lnSpc>
              <a:spcAft>
                <a:spcPts val="1500"/>
              </a:spcAft>
            </a:pPr>
            <a:r>
              <a:rPr lang="ru-RU" sz="2000" dirty="0" smtClean="0">
                <a:latin typeface="Times New Roman" panose="02020603050405020304" pitchFamily="18" charset="0"/>
                <a:ea typeface="Times New Roman"/>
                <a:cs typeface="Times New Roman" panose="02020603050405020304" pitchFamily="18" charset="0"/>
              </a:rPr>
              <a:t>	В </a:t>
            </a:r>
            <a:r>
              <a:rPr lang="ru-RU" sz="2000" dirty="0">
                <a:latin typeface="Times New Roman" panose="02020603050405020304" pitchFamily="18" charset="0"/>
                <a:ea typeface="Times New Roman"/>
                <a:cs typeface="Times New Roman" panose="02020603050405020304" pitchFamily="18" charset="0"/>
              </a:rPr>
              <a:t>1816 году </a:t>
            </a:r>
            <a:r>
              <a:rPr lang="ru-RU" sz="2000" dirty="0" smtClean="0">
                <a:latin typeface="Times New Roman" panose="02020603050405020304" pitchFamily="18" charset="0"/>
                <a:ea typeface="Times New Roman"/>
                <a:cs typeface="Times New Roman" panose="02020603050405020304" pitchFamily="18" charset="0"/>
              </a:rPr>
              <a:t>ЭТО, </a:t>
            </a:r>
            <a:r>
              <a:rPr lang="ru-RU" sz="2000" dirty="0">
                <a:latin typeface="Times New Roman" panose="02020603050405020304" pitchFamily="18" charset="0"/>
                <a:ea typeface="Times New Roman"/>
                <a:cs typeface="Times New Roman" panose="02020603050405020304" pitchFamily="18" charset="0"/>
              </a:rPr>
              <a:t>который предположительно принадлежал британскому ученому сэру Исааку Ньютону, был продан за 750 фунтов стерлингов (3 633 американских доллара). Новый владелец, английский аристократ, </a:t>
            </a:r>
            <a:r>
              <a:rPr lang="ru-RU" sz="2000" dirty="0" smtClean="0">
                <a:latin typeface="Times New Roman" panose="02020603050405020304" pitchFamily="18" charset="0"/>
                <a:ea typeface="Times New Roman"/>
                <a:cs typeface="Times New Roman" panose="02020603050405020304" pitchFamily="18" charset="0"/>
              </a:rPr>
              <a:t>отправил </a:t>
            </a:r>
            <a:r>
              <a:rPr lang="ru-RU" sz="2000" dirty="0">
                <a:latin typeface="Times New Roman" panose="02020603050405020304" pitchFamily="18" charset="0"/>
                <a:ea typeface="Times New Roman"/>
                <a:cs typeface="Times New Roman" panose="02020603050405020304" pitchFamily="18" charset="0"/>
              </a:rPr>
              <a:t>его в кольцо, которое в последствие носил не снимая.</a:t>
            </a:r>
          </a:p>
          <a:p>
            <a:pPr>
              <a:lnSpc>
                <a:spcPts val="1800"/>
              </a:lnSpc>
              <a:spcAft>
                <a:spcPts val="1500"/>
              </a:spcAft>
            </a:pPr>
            <a:r>
              <a:rPr lang="ru-RU" sz="2000" dirty="0" smtClean="0">
                <a:latin typeface="Times New Roman" panose="02020603050405020304" pitchFamily="18" charset="0"/>
                <a:ea typeface="Times New Roman"/>
                <a:cs typeface="Times New Roman" panose="02020603050405020304" pitchFamily="18" charset="0"/>
              </a:rPr>
              <a:t>	Книга </a:t>
            </a:r>
            <a:r>
              <a:rPr lang="ru-RU" sz="2000" dirty="0">
                <a:latin typeface="Times New Roman" panose="02020603050405020304" pitchFamily="18" charset="0"/>
                <a:ea typeface="Times New Roman"/>
                <a:cs typeface="Times New Roman" panose="02020603050405020304" pitchFamily="18" charset="0"/>
              </a:rPr>
              <a:t>рекордов Гиннеса в 2002 году назвала </a:t>
            </a:r>
            <a:r>
              <a:rPr lang="ru-RU" sz="2000" dirty="0" smtClean="0">
                <a:latin typeface="Times New Roman" panose="02020603050405020304" pitchFamily="18" charset="0"/>
                <a:ea typeface="Times New Roman"/>
                <a:cs typeface="Times New Roman" panose="02020603050405020304" pitchFamily="18" charset="0"/>
              </a:rPr>
              <a:t>это </a:t>
            </a:r>
            <a:r>
              <a:rPr lang="ru-RU" sz="2000" dirty="0">
                <a:latin typeface="Times New Roman" panose="02020603050405020304" pitchFamily="18" charset="0"/>
                <a:ea typeface="Times New Roman"/>
                <a:cs typeface="Times New Roman" panose="02020603050405020304" pitchFamily="18" charset="0"/>
              </a:rPr>
              <a:t>самым дорогим, так как в пересчете на цены конца 2001 года он стоил приблизительно 25 000 фунтов стерлингов (35 700 американских долларов</a:t>
            </a:r>
            <a:r>
              <a:rPr lang="ru-RU" sz="2000" dirty="0" smtClean="0">
                <a:latin typeface="Times New Roman" panose="02020603050405020304" pitchFamily="18" charset="0"/>
                <a:ea typeface="Times New Roman"/>
                <a:cs typeface="Times New Roman" panose="02020603050405020304" pitchFamily="18" charset="0"/>
              </a:rPr>
              <a:t>).</a:t>
            </a:r>
          </a:p>
          <a:p>
            <a:pPr>
              <a:lnSpc>
                <a:spcPts val="1800"/>
              </a:lnSpc>
              <a:spcAft>
                <a:spcPts val="1500"/>
              </a:spcAft>
            </a:pPr>
            <a:r>
              <a:rPr lang="kk-KZ" sz="2000" dirty="0" smtClean="0">
                <a:effectLst/>
                <a:latin typeface="Times New Roman" panose="02020603050405020304" pitchFamily="18" charset="0"/>
                <a:ea typeface="Times New Roman"/>
                <a:cs typeface="Times New Roman" panose="02020603050405020304" pitchFamily="18" charset="0"/>
              </a:rPr>
              <a:t>Вопрос о чем речь: Что принадлежало Ньютону?</a:t>
            </a:r>
            <a:endParaRPr lang="ru-RU" sz="2000" dirty="0">
              <a:effectLst/>
              <a:latin typeface="Times New Roman" panose="02020603050405020304" pitchFamily="18" charset="0"/>
              <a:ea typeface="Times New Roman"/>
              <a:cs typeface="Times New Roman" panose="02020603050405020304" pitchFamily="18" charset="0"/>
            </a:endParaRPr>
          </a:p>
        </p:txBody>
      </p:sp>
      <p:sp>
        <p:nvSpPr>
          <p:cNvPr id="3" name="Заголовок 2"/>
          <p:cNvSpPr>
            <a:spLocks noGrp="1"/>
          </p:cNvSpPr>
          <p:nvPr>
            <p:ph type="ctrTitle" idx="4294967295"/>
          </p:nvPr>
        </p:nvSpPr>
        <p:spPr>
          <a:xfrm>
            <a:off x="323528" y="188586"/>
            <a:ext cx="8352928" cy="1039812"/>
          </a:xfrm>
        </p:spPr>
        <p:style>
          <a:lnRef idx="3">
            <a:schemeClr val="lt1"/>
          </a:lnRef>
          <a:fillRef idx="1">
            <a:schemeClr val="accent1"/>
          </a:fillRef>
          <a:effectRef idx="1">
            <a:schemeClr val="accent1"/>
          </a:effectRef>
          <a:fontRef idx="minor">
            <a:schemeClr val="lt1"/>
          </a:fontRef>
        </p:style>
        <p:txBody>
          <a:bodyPr>
            <a:noAutofit/>
          </a:bodyPr>
          <a:lstStyle/>
          <a:p>
            <a:r>
              <a:rPr lang="kk-KZ" sz="2800" b="1" dirty="0" smtClean="0">
                <a:latin typeface="Times New Roman" panose="02020603050405020304" pitchFamily="18" charset="0"/>
                <a:cs typeface="Times New Roman" panose="02020603050405020304" pitchFamily="18" charset="0"/>
              </a:rPr>
              <a:t>Вопросы </a:t>
            </a:r>
            <a:r>
              <a:rPr lang="kk-KZ" sz="2800" b="1" dirty="0" smtClean="0">
                <a:latin typeface="Times New Roman" panose="02020603050405020304" pitchFamily="18" charset="0"/>
                <a:cs typeface="Times New Roman" panose="02020603050405020304" pitchFamily="18" charset="0"/>
              </a:rPr>
              <a:t>Зеро (вопросы </a:t>
            </a:r>
            <a:r>
              <a:rPr lang="kk-KZ" sz="2800" b="1" dirty="0" smtClean="0">
                <a:latin typeface="Times New Roman" panose="02020603050405020304" pitchFamily="18" charset="0"/>
                <a:cs typeface="Times New Roman" panose="02020603050405020304" pitchFamily="18" charset="0"/>
              </a:rPr>
              <a:t>лучшему игроку</a:t>
            </a:r>
            <a:r>
              <a:rPr lang="kk-KZ" sz="2800" b="1" dirty="0" smtClean="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118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2132856"/>
            <a:ext cx="8064896" cy="2923877"/>
          </a:xfrm>
          <a:prstGeom prst="rect">
            <a:avLst/>
          </a:prstGeom>
        </p:spPr>
        <p:txBody>
          <a:bodyPr wrap="square">
            <a:spAutoFit/>
          </a:bodyPr>
          <a:lstStyle/>
          <a:p>
            <a:pPr>
              <a:lnSpc>
                <a:spcPct val="115000"/>
              </a:lnSpc>
              <a:spcAft>
                <a:spcPts val="1000"/>
              </a:spcAft>
            </a:pPr>
            <a:r>
              <a:rPr lang="ru-RU" sz="3200" dirty="0" smtClean="0">
                <a:latin typeface="Times New Roman" panose="02020603050405020304" pitchFamily="18" charset="0"/>
                <a:ea typeface="Times New Roman"/>
                <a:cs typeface="Times New Roman" panose="02020603050405020304" pitchFamily="18" charset="0"/>
              </a:rPr>
              <a:t>	2</a:t>
            </a:r>
            <a:r>
              <a:rPr lang="ru-RU" sz="3200" dirty="0" smtClean="0">
                <a:latin typeface="Times New Roman" panose="02020603050405020304" pitchFamily="18" charset="0"/>
                <a:ea typeface="Times New Roman"/>
                <a:cs typeface="Times New Roman" panose="02020603050405020304" pitchFamily="18" charset="0"/>
              </a:rPr>
              <a:t>. На </a:t>
            </a:r>
            <a:r>
              <a:rPr lang="ru-RU" sz="3200" dirty="0">
                <a:latin typeface="Times New Roman" panose="02020603050405020304" pitchFamily="18" charset="0"/>
                <a:ea typeface="Times New Roman"/>
                <a:cs typeface="Times New Roman" panose="02020603050405020304" pitchFamily="18" charset="0"/>
              </a:rPr>
              <a:t>некоторых лубочных картинках была нарисована драка между двумя людьми. Картинка сопровождалась подписью: «Два дурака дерутся, а третий…» Что же делает третий?</a:t>
            </a:r>
            <a:endParaRPr lang="ru-RU"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129545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2420888"/>
            <a:ext cx="6912768" cy="1754326"/>
          </a:xfrm>
          <a:prstGeom prst="rect">
            <a:avLst/>
          </a:prstGeom>
        </p:spPr>
        <p:txBody>
          <a:bodyPr wrap="square">
            <a:spAutoFit/>
          </a:bodyPr>
          <a:lstStyle/>
          <a:p>
            <a:pPr algn="just"/>
            <a:r>
              <a:rPr lang="ru-RU" sz="3600" b="1" dirty="0" smtClean="0">
                <a:solidFill>
                  <a:srgbClr val="000000"/>
                </a:solidFill>
                <a:latin typeface="Times New Roman" panose="02020603050405020304" pitchFamily="18" charset="0"/>
                <a:ea typeface="Times New Roman"/>
                <a:cs typeface="Times New Roman" panose="02020603050405020304" pitchFamily="18" charset="0"/>
              </a:rPr>
              <a:t>	3</a:t>
            </a:r>
            <a:r>
              <a:rPr lang="ru-RU" sz="3600" b="1" dirty="0" smtClean="0">
                <a:solidFill>
                  <a:srgbClr val="000000"/>
                </a:solidFill>
                <a:latin typeface="Times New Roman" panose="02020603050405020304" pitchFamily="18" charset="0"/>
                <a:ea typeface="Times New Roman"/>
                <a:cs typeface="Times New Roman" panose="02020603050405020304" pitchFamily="18" charset="0"/>
              </a:rPr>
              <a:t>. Из </a:t>
            </a:r>
            <a:r>
              <a:rPr lang="ru-RU" sz="3600" b="1" dirty="0">
                <a:solidFill>
                  <a:srgbClr val="000000"/>
                </a:solidFill>
                <a:latin typeface="Times New Roman" panose="02020603050405020304" pitchFamily="18" charset="0"/>
                <a:ea typeface="Times New Roman"/>
                <a:cs typeface="Times New Roman" panose="02020603050405020304" pitchFamily="18" charset="0"/>
              </a:rPr>
              <a:t>чего, согласно Гиппократу, образуются первые зубы человека?</a:t>
            </a:r>
            <a:endParaRPr lang="ru-RU" sz="32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10560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2828836"/>
            <a:ext cx="7272808" cy="1200329"/>
          </a:xfrm>
          <a:prstGeom prst="rect">
            <a:avLst/>
          </a:prstGeom>
        </p:spPr>
        <p:txBody>
          <a:bodyPr wrap="square">
            <a:spAutoFit/>
          </a:bodyPr>
          <a:lstStyle/>
          <a:p>
            <a:pPr algn="just"/>
            <a:r>
              <a:rPr lang="ru-RU" sz="2400" b="1" dirty="0" smtClean="0">
                <a:solidFill>
                  <a:srgbClr val="000000"/>
                </a:solidFill>
                <a:latin typeface="Times New Roman" panose="02020603050405020304" pitchFamily="18" charset="0"/>
                <a:ea typeface="Times New Roman"/>
                <a:cs typeface="Times New Roman" panose="02020603050405020304" pitchFamily="18" charset="0"/>
              </a:rPr>
              <a:t>	Недавно </a:t>
            </a:r>
            <a:r>
              <a:rPr lang="ru-RU" sz="2400" b="1" dirty="0">
                <a:solidFill>
                  <a:srgbClr val="000000"/>
                </a:solidFill>
                <a:latin typeface="Times New Roman" panose="02020603050405020304" pitchFamily="18" charset="0"/>
                <a:ea typeface="Times New Roman"/>
                <a:cs typeface="Times New Roman" panose="02020603050405020304" pitchFamily="18" charset="0"/>
              </a:rPr>
              <a:t>на </a:t>
            </a:r>
            <a:r>
              <a:rPr lang="ru-RU" sz="2400" b="1" dirty="0" err="1">
                <a:solidFill>
                  <a:srgbClr val="000000"/>
                </a:solidFill>
                <a:latin typeface="Times New Roman" panose="02020603050405020304" pitchFamily="18" charset="0"/>
                <a:ea typeface="Times New Roman"/>
                <a:cs typeface="Times New Roman" panose="02020603050405020304" pitchFamily="18" charset="0"/>
              </a:rPr>
              <a:t>неком</a:t>
            </a:r>
            <a:r>
              <a:rPr lang="ru-RU" sz="2400" b="1" dirty="0">
                <a:solidFill>
                  <a:srgbClr val="000000"/>
                </a:solidFill>
                <a:latin typeface="Times New Roman" panose="02020603050405020304" pitchFamily="18" charset="0"/>
                <a:ea typeface="Times New Roman"/>
                <a:cs typeface="Times New Roman" panose="02020603050405020304" pitchFamily="18" charset="0"/>
              </a:rPr>
              <a:t> здании я увидел латинское написание года постройки — MCMXCVII. В каком же году оно было построено?</a:t>
            </a:r>
            <a:endParaRPr lang="ru-RU" sz="20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89751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476672"/>
            <a:ext cx="7992888" cy="1728192"/>
          </a:xfrm>
        </p:spPr>
        <p:txBody>
          <a:bodyPr>
            <a:normAutofit/>
          </a:bodyPr>
          <a:lstStyle/>
          <a:p>
            <a:pPr>
              <a:spcAft>
                <a:spcPts val="0"/>
              </a:spcAft>
            </a:pPr>
            <a:r>
              <a:rPr lang="kk-KZ" sz="3000" b="1" dirty="0" smtClean="0">
                <a:solidFill>
                  <a:srgbClr val="FFFF00"/>
                </a:solidFill>
                <a:latin typeface="Times New Roman"/>
                <a:ea typeface="Times New Roman"/>
              </a:rPr>
              <a:t> </a:t>
            </a:r>
            <a:r>
              <a:rPr lang="kk-KZ" sz="3000" b="1" dirty="0">
                <a:solidFill>
                  <a:srgbClr val="FFFF00"/>
                </a:solidFill>
                <a:latin typeface="Times New Roman"/>
                <a:ea typeface="Times New Roman"/>
              </a:rPr>
              <a:t>Задает вопрос Еркенова М.Г., врач –инфекционист, ГККП «Городская инфекционная больница» г. Астана</a:t>
            </a:r>
            <a:endParaRPr lang="ru-RU" sz="3900" dirty="0">
              <a:solidFill>
                <a:srgbClr val="FFFF00"/>
              </a:solidFill>
              <a:latin typeface="Times New Roman"/>
              <a:ea typeface="Times New Roman"/>
            </a:endParaRPr>
          </a:p>
          <a:p>
            <a:endParaRPr lang="ru-RU" dirty="0"/>
          </a:p>
        </p:txBody>
      </p:sp>
      <p:sp>
        <p:nvSpPr>
          <p:cNvPr id="5" name="Прямоугольник 4"/>
          <p:cNvSpPr/>
          <p:nvPr/>
        </p:nvSpPr>
        <p:spPr>
          <a:xfrm>
            <a:off x="1331640" y="2424180"/>
            <a:ext cx="6624736" cy="2308324"/>
          </a:xfrm>
          <a:prstGeom prst="rect">
            <a:avLst/>
          </a:prstGeom>
        </p:spPr>
        <p:txBody>
          <a:bodyPr wrap="square">
            <a:spAutoFit/>
          </a:bodyPr>
          <a:lstStyle/>
          <a:p>
            <a:pPr algn="just">
              <a:spcAft>
                <a:spcPts val="0"/>
              </a:spcAft>
            </a:pPr>
            <a:r>
              <a:rPr lang="ru-RU" sz="2400" b="1" dirty="0" smtClean="0">
                <a:solidFill>
                  <a:schemeClr val="bg1"/>
                </a:solidFill>
                <a:latin typeface="Times New Roman"/>
                <a:ea typeface="Times New Roman"/>
              </a:rPr>
              <a:t>	Человек </a:t>
            </a:r>
            <a:r>
              <a:rPr lang="ru-RU" sz="2400" b="1" dirty="0">
                <a:solidFill>
                  <a:schemeClr val="bg1"/>
                </a:solidFill>
                <a:latin typeface="Times New Roman"/>
                <a:ea typeface="Times New Roman"/>
              </a:rPr>
              <a:t>научился у пауков строить подвесные мосты, у кошек перенял диафрагму в фотоаппарате и светоотражающие дорожные знаки. А какое изобретение появилось благодаря змеям</a:t>
            </a:r>
            <a:r>
              <a:rPr lang="kk-KZ" sz="2400" b="1" dirty="0">
                <a:solidFill>
                  <a:schemeClr val="bg1"/>
                </a:solidFill>
                <a:latin typeface="Times New Roman"/>
                <a:ea typeface="Times New Roman"/>
              </a:rPr>
              <a:t>?</a:t>
            </a:r>
            <a:r>
              <a:rPr lang="kk-KZ" sz="2400" dirty="0">
                <a:solidFill>
                  <a:schemeClr val="bg1"/>
                </a:solidFill>
                <a:latin typeface="Times New Roman"/>
                <a:ea typeface="Times New Roman"/>
              </a:rPr>
              <a:t/>
            </a:r>
            <a:br>
              <a:rPr lang="kk-KZ" sz="2400" dirty="0">
                <a:solidFill>
                  <a:schemeClr val="bg1"/>
                </a:solidFill>
                <a:latin typeface="Times New Roman"/>
                <a:ea typeface="Times New Roman"/>
              </a:rPr>
            </a:br>
            <a:endParaRPr lang="ru-RU" sz="2400" dirty="0">
              <a:solidFill>
                <a:schemeClr val="bg1"/>
              </a:solidFill>
              <a:latin typeface="Times New Roman"/>
              <a:ea typeface="Times New Roman"/>
            </a:endParaRPr>
          </a:p>
        </p:txBody>
      </p:sp>
    </p:spTree>
    <p:extLst>
      <p:ext uri="{BB962C8B-B14F-4D97-AF65-F5344CB8AC3E}">
        <p14:creationId xmlns:p14="http://schemas.microsoft.com/office/powerpoint/2010/main" val="474450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kk-KZ" sz="8800" b="1" dirty="0" smtClean="0">
                <a:latin typeface="Times New Roman" panose="02020603050405020304" pitchFamily="18" charset="0"/>
                <a:cs typeface="Times New Roman" panose="02020603050405020304" pitchFamily="18" charset="0"/>
              </a:rPr>
              <a:t>Шприц </a:t>
            </a:r>
            <a:endParaRPr lang="ru-RU" sz="8800"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5400" b="1" dirty="0" err="1" smtClean="0">
                <a:latin typeface="Times New Roman" panose="02020603050405020304" pitchFamily="18" charset="0"/>
                <a:cs typeface="Times New Roman" panose="02020603050405020304" pitchFamily="18" charset="0"/>
              </a:rPr>
              <a:t>Жауа</a:t>
            </a:r>
            <a:r>
              <a:rPr lang="kk-KZ" sz="5400" b="1" dirty="0" smtClean="0">
                <a:latin typeface="Times New Roman" panose="02020603050405020304" pitchFamily="18" charset="0"/>
                <a:cs typeface="Times New Roman" panose="02020603050405020304" pitchFamily="18" charset="0"/>
              </a:rPr>
              <a:t>бы</a:t>
            </a:r>
            <a:endParaRPr lang="ru-RU"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215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1296143"/>
          </a:xfrm>
        </p:spPr>
        <p:style>
          <a:lnRef idx="0">
            <a:schemeClr val="accent1"/>
          </a:lnRef>
          <a:fillRef idx="3">
            <a:schemeClr val="accent1"/>
          </a:fillRef>
          <a:effectRef idx="3">
            <a:schemeClr val="accent1"/>
          </a:effectRef>
          <a:fontRef idx="minor">
            <a:schemeClr val="lt1"/>
          </a:fontRef>
        </p:style>
        <p:txBody>
          <a:bodyPr>
            <a:normAutofit fontScale="90000"/>
          </a:bodyPr>
          <a:lstStyle/>
          <a:p>
            <a:pPr>
              <a:spcAft>
                <a:spcPts val="0"/>
              </a:spcAft>
            </a:pPr>
            <a:r>
              <a:rPr lang="ru-RU" sz="4000" dirty="0">
                <a:solidFill>
                  <a:schemeClr val="bg1"/>
                </a:solidFill>
                <a:latin typeface="Times New Roman"/>
                <a:ea typeface="Times New Roman"/>
              </a:rPr>
              <a:t/>
            </a:r>
            <a:br>
              <a:rPr lang="ru-RU" sz="4000" dirty="0">
                <a:solidFill>
                  <a:schemeClr val="bg1"/>
                </a:solidFill>
                <a:latin typeface="Times New Roman"/>
                <a:ea typeface="Times New Roman"/>
              </a:rPr>
            </a:br>
            <a:r>
              <a:rPr lang="kk-KZ" b="1" dirty="0">
                <a:solidFill>
                  <a:schemeClr val="bg1"/>
                </a:solidFill>
                <a:latin typeface="Times New Roman"/>
                <a:ea typeface="Times New Roman"/>
              </a:rPr>
              <a:t> Сұрақ қояды Абишева Ж.Б., бастауыш сынып </a:t>
            </a:r>
            <a:r>
              <a:rPr lang="kk-KZ" b="1" dirty="0" smtClean="0">
                <a:solidFill>
                  <a:schemeClr val="bg1"/>
                </a:solidFill>
                <a:latin typeface="Times New Roman"/>
                <a:ea typeface="Times New Roman"/>
              </a:rPr>
              <a:t>мұғалімі</a:t>
            </a:r>
            <a:endParaRPr lang="ru-RU" dirty="0">
              <a:solidFill>
                <a:schemeClr val="bg1"/>
              </a:solidFill>
            </a:endParaRPr>
          </a:p>
        </p:txBody>
      </p:sp>
      <p:sp>
        <p:nvSpPr>
          <p:cNvPr id="3" name="Подзаголовок 2"/>
          <p:cNvSpPr>
            <a:spLocks noGrp="1"/>
          </p:cNvSpPr>
          <p:nvPr>
            <p:ph type="subTitle" idx="1"/>
          </p:nvPr>
        </p:nvSpPr>
        <p:spPr>
          <a:xfrm>
            <a:off x="611560" y="2276872"/>
            <a:ext cx="7920880" cy="4104456"/>
          </a:xfrm>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pPr algn="just">
              <a:spcAft>
                <a:spcPts val="0"/>
              </a:spcAft>
            </a:pPr>
            <a:r>
              <a:rPr lang="kk-KZ" sz="11200" dirty="0" smtClean="0">
                <a:solidFill>
                  <a:schemeClr val="bg1"/>
                </a:solidFill>
                <a:latin typeface="Times New Roman"/>
                <a:ea typeface="Times New Roman"/>
              </a:rPr>
              <a:t>	1998 </a:t>
            </a:r>
            <a:r>
              <a:rPr lang="kk-KZ" sz="11200" dirty="0">
                <a:solidFill>
                  <a:schemeClr val="bg1"/>
                </a:solidFill>
                <a:latin typeface="Times New Roman"/>
                <a:ea typeface="Times New Roman"/>
              </a:rPr>
              <a:t>жылға дейін қаланың аты «астана» деген мағынаны білдіретін бір ғана қала болған. Екінші қала ол – қазақ елінің Астанасы. Кеңес уақытында ол Целиноград атанған, содан Ақмола –орысша  «белая могила» деген мағынаны білдіреді. </a:t>
            </a:r>
            <a:r>
              <a:rPr lang="kk-KZ" sz="11200" dirty="0" smtClean="0">
                <a:solidFill>
                  <a:schemeClr val="bg1"/>
                </a:solidFill>
                <a:latin typeface="Times New Roman"/>
                <a:ea typeface="Times New Roman"/>
              </a:rPr>
              <a:t>Мемлекеттің </a:t>
            </a:r>
            <a:r>
              <a:rPr lang="kk-KZ" sz="11200" dirty="0">
                <a:solidFill>
                  <a:schemeClr val="bg1"/>
                </a:solidFill>
                <a:latin typeface="Times New Roman"/>
                <a:ea typeface="Times New Roman"/>
              </a:rPr>
              <a:t>бірінші қаласын солай атау дөрекі көрінгесін астана қаласы «Астана» деп аталды. </a:t>
            </a:r>
            <a:endParaRPr lang="ru-RU" sz="11200" dirty="0">
              <a:solidFill>
                <a:schemeClr val="bg1"/>
              </a:solidFill>
              <a:latin typeface="Times New Roman"/>
              <a:ea typeface="Times New Roman"/>
            </a:endParaRPr>
          </a:p>
          <a:p>
            <a:pPr algn="just">
              <a:spcAft>
                <a:spcPts val="0"/>
              </a:spcAft>
            </a:pPr>
            <a:r>
              <a:rPr lang="kk-KZ" sz="11200" dirty="0" smtClean="0">
                <a:solidFill>
                  <a:schemeClr val="bg1"/>
                </a:solidFill>
                <a:latin typeface="Times New Roman"/>
                <a:ea typeface="Times New Roman"/>
              </a:rPr>
              <a:t>	</a:t>
            </a:r>
            <a:r>
              <a:rPr lang="kk-KZ" sz="11200" b="1" dirty="0" smtClean="0">
                <a:solidFill>
                  <a:schemeClr val="bg1"/>
                </a:solidFill>
                <a:latin typeface="Times New Roman"/>
                <a:ea typeface="Times New Roman"/>
              </a:rPr>
              <a:t>Сұрақ</a:t>
            </a:r>
            <a:r>
              <a:rPr lang="kk-KZ" sz="11200" b="1" dirty="0">
                <a:solidFill>
                  <a:schemeClr val="bg1"/>
                </a:solidFill>
                <a:latin typeface="Times New Roman"/>
                <a:ea typeface="Times New Roman"/>
              </a:rPr>
              <a:t>: </a:t>
            </a:r>
            <a:r>
              <a:rPr lang="kk-KZ" sz="11200" dirty="0">
                <a:solidFill>
                  <a:schemeClr val="bg1"/>
                </a:solidFill>
                <a:latin typeface="Times New Roman"/>
                <a:ea typeface="Times New Roman"/>
              </a:rPr>
              <a:t>Ал бірінші қала қалай аталады, ол қай елдің астанасы?</a:t>
            </a:r>
            <a:endParaRPr lang="ru-RU" sz="11200" dirty="0">
              <a:solidFill>
                <a:schemeClr val="bg1"/>
              </a:solidFill>
              <a:latin typeface="Times New Roman"/>
              <a:ea typeface="Times New Roman"/>
            </a:endParaRPr>
          </a:p>
          <a:p>
            <a:pPr algn="just">
              <a:spcAft>
                <a:spcPts val="0"/>
              </a:spcAft>
            </a:pPr>
            <a:r>
              <a:rPr lang="kk-KZ" sz="11200" dirty="0">
                <a:solidFill>
                  <a:schemeClr val="bg1"/>
                </a:solidFill>
                <a:latin typeface="Times New Roman"/>
                <a:ea typeface="Times New Roman"/>
              </a:rPr>
              <a:t> </a:t>
            </a:r>
            <a:endParaRPr lang="ru-RU" sz="11200" dirty="0">
              <a:solidFill>
                <a:schemeClr val="bg1"/>
              </a:solidFill>
              <a:latin typeface="Times New Roman"/>
              <a:ea typeface="Times New Roman"/>
            </a:endParaRPr>
          </a:p>
          <a:p>
            <a:pPr algn="just"/>
            <a:endParaRPr lang="ru-RU" dirty="0">
              <a:solidFill>
                <a:schemeClr val="bg1"/>
              </a:solidFill>
            </a:endParaRPr>
          </a:p>
        </p:txBody>
      </p:sp>
    </p:spTree>
    <p:extLst>
      <p:ext uri="{BB962C8B-B14F-4D97-AF65-F5344CB8AC3E}">
        <p14:creationId xmlns:p14="http://schemas.microsoft.com/office/powerpoint/2010/main" val="194471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spcAft>
                <a:spcPts val="0"/>
              </a:spcAft>
              <a:buNone/>
            </a:pPr>
            <a:r>
              <a:rPr lang="kk-KZ" sz="4400" b="1" dirty="0">
                <a:solidFill>
                  <a:srgbClr val="000000"/>
                </a:solidFill>
                <a:latin typeface="Times New Roman"/>
                <a:ea typeface="Times New Roman"/>
              </a:rPr>
              <a:t>Оңтүстік Корея елінің астанасы – Сеул.</a:t>
            </a:r>
            <a:endParaRPr lang="ru-RU" sz="4800" b="1" dirty="0">
              <a:latin typeface="Times New Roman"/>
              <a:ea typeface="Times New Roman"/>
            </a:endParaRPr>
          </a:p>
          <a:p>
            <a:pPr marL="0" indent="0" algn="ctr">
              <a:spcAft>
                <a:spcPts val="0"/>
              </a:spcAft>
              <a:buNone/>
            </a:pPr>
            <a:r>
              <a:rPr lang="kk-KZ" sz="4400" b="1" dirty="0">
                <a:solidFill>
                  <a:srgbClr val="000000"/>
                </a:solidFill>
                <a:latin typeface="Times New Roman"/>
                <a:ea typeface="Times New Roman"/>
              </a:rPr>
              <a:t> </a:t>
            </a:r>
            <a:endParaRPr lang="ru-RU" sz="4800" b="1" dirty="0">
              <a:latin typeface="Times New Roman"/>
              <a:ea typeface="Times New Roman"/>
            </a:endParaRPr>
          </a:p>
          <a:p>
            <a:pPr algn="ctr"/>
            <a:endParaRPr lang="ru-RU" sz="4400" b="1" dirty="0"/>
          </a:p>
        </p:txBody>
      </p:sp>
      <p:sp>
        <p:nvSpPr>
          <p:cNvPr id="2" name="Заголовок 1"/>
          <p:cNvSpPr>
            <a:spLocks noGrp="1"/>
          </p:cNvSpPr>
          <p:nvPr>
            <p:ph type="title"/>
          </p:nvPr>
        </p:nvSpPr>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0408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906" y="1273807"/>
            <a:ext cx="8964488" cy="373628"/>
          </a:xfrm>
          <a:prstGeom prst="rect">
            <a:avLst/>
          </a:prstGeom>
        </p:spPr>
        <p:txBody>
          <a:bodyPr wrap="square">
            <a:spAutoFit/>
          </a:bodyPr>
          <a:lstStyle/>
          <a:p>
            <a:pPr algn="ctr">
              <a:lnSpc>
                <a:spcPts val="1800"/>
              </a:lnSpc>
              <a:spcBef>
                <a:spcPts val="480"/>
              </a:spcBef>
              <a:spcAft>
                <a:spcPts val="960"/>
              </a:spcAft>
            </a:pPr>
            <a:r>
              <a:rPr lang="kk-KZ" sz="3600" b="1" dirty="0" smtClean="0">
                <a:solidFill>
                  <a:srgbClr val="7030A0"/>
                </a:solidFill>
                <a:latin typeface="Times New Roman"/>
                <a:ea typeface="Times New Roman"/>
              </a:rPr>
              <a:t>Вопрос задает имам </a:t>
            </a:r>
            <a:r>
              <a:rPr lang="kk-KZ" sz="3600" b="1" dirty="0">
                <a:solidFill>
                  <a:srgbClr val="7030A0"/>
                </a:solidFill>
                <a:latin typeface="Times New Roman"/>
                <a:ea typeface="Times New Roman"/>
              </a:rPr>
              <a:t>Орманов Айдын</a:t>
            </a:r>
            <a:endParaRPr lang="ru-RU" sz="3600" dirty="0">
              <a:solidFill>
                <a:srgbClr val="7030A0"/>
              </a:solidFill>
              <a:effectLst/>
              <a:latin typeface="Times New Roman"/>
              <a:ea typeface="Times New Roman"/>
            </a:endParaRPr>
          </a:p>
        </p:txBody>
      </p:sp>
      <p:sp>
        <p:nvSpPr>
          <p:cNvPr id="5" name="Прямоугольник 4"/>
          <p:cNvSpPr/>
          <p:nvPr/>
        </p:nvSpPr>
        <p:spPr>
          <a:xfrm>
            <a:off x="332197" y="1653303"/>
            <a:ext cx="8496944" cy="489364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480"/>
              </a:spcBef>
              <a:spcAft>
                <a:spcPts val="960"/>
              </a:spcAft>
            </a:pPr>
            <a:r>
              <a:rPr lang="ru-RU" sz="2400" dirty="0" smtClean="0">
                <a:solidFill>
                  <a:srgbClr val="C00000"/>
                </a:solidFill>
                <a:latin typeface="Times New Roman" panose="02020603050405020304" pitchFamily="18" charset="0"/>
                <a:ea typeface="Times New Roman"/>
                <a:cs typeface="Times New Roman" panose="02020603050405020304" pitchFamily="18" charset="0"/>
              </a:rPr>
              <a:t>	Джон </a:t>
            </a:r>
            <a:r>
              <a:rPr lang="ru-RU" sz="2400" dirty="0" err="1">
                <a:solidFill>
                  <a:srgbClr val="C00000"/>
                </a:solidFill>
                <a:latin typeface="Times New Roman" panose="02020603050405020304" pitchFamily="18" charset="0"/>
                <a:ea typeface="Times New Roman"/>
                <a:cs typeface="Times New Roman" panose="02020603050405020304" pitchFamily="18" charset="0"/>
              </a:rPr>
              <a:t>Уиклиф</a:t>
            </a:r>
            <a:r>
              <a:rPr lang="ru-RU" sz="2400" dirty="0">
                <a:solidFill>
                  <a:srgbClr val="C00000"/>
                </a:solidFill>
                <a:latin typeface="Times New Roman" panose="02020603050405020304" pitchFamily="18" charset="0"/>
                <a:ea typeface="Times New Roman"/>
                <a:cs typeface="Times New Roman" panose="02020603050405020304" pitchFamily="18" charset="0"/>
              </a:rPr>
              <a:t> был виднейшим английским теологом, сыгравшим большую роль в истории XIV века. Он написал целый ряд статей, в которых обрушился на церковь и ее стремление к власти.</a:t>
            </a:r>
            <a:br>
              <a:rPr lang="ru-RU" sz="2400" dirty="0">
                <a:solidFill>
                  <a:srgbClr val="C00000"/>
                </a:solidFill>
                <a:latin typeface="Times New Roman" panose="02020603050405020304" pitchFamily="18" charset="0"/>
                <a:ea typeface="Times New Roman"/>
                <a:cs typeface="Times New Roman" panose="02020603050405020304" pitchFamily="18" charset="0"/>
              </a:rPr>
            </a:br>
            <a:r>
              <a:rPr lang="ru-RU" sz="2400" dirty="0">
                <a:solidFill>
                  <a:srgbClr val="C00000"/>
                </a:solidFill>
                <a:latin typeface="Times New Roman" panose="02020603050405020304" pitchFamily="18" charset="0"/>
                <a:ea typeface="Times New Roman"/>
                <a:cs typeface="Times New Roman" panose="02020603050405020304" pitchFamily="18" charset="0"/>
              </a:rPr>
              <a:t>Его труды сочли еретическими, и позже он был сожжен на костре по приказу </a:t>
            </a:r>
            <a:r>
              <a:rPr lang="ru-RU" sz="2400" dirty="0" err="1">
                <a:solidFill>
                  <a:srgbClr val="C00000"/>
                </a:solidFill>
                <a:latin typeface="Times New Roman" panose="02020603050405020304" pitchFamily="18" charset="0"/>
                <a:ea typeface="Times New Roman"/>
                <a:cs typeface="Times New Roman" panose="02020603050405020304" pitchFamily="18" charset="0"/>
              </a:rPr>
              <a:t>Констанцского</a:t>
            </a:r>
            <a:r>
              <a:rPr lang="ru-RU" sz="2400" dirty="0">
                <a:solidFill>
                  <a:srgbClr val="C00000"/>
                </a:solidFill>
                <a:latin typeface="Times New Roman" panose="02020603050405020304" pitchFamily="18" charset="0"/>
                <a:ea typeface="Times New Roman"/>
                <a:cs typeface="Times New Roman" panose="02020603050405020304" pitchFamily="18" charset="0"/>
              </a:rPr>
              <a:t> собора</a:t>
            </a:r>
            <a:r>
              <a:rPr lang="kk-KZ" sz="2400" dirty="0">
                <a:solidFill>
                  <a:srgbClr val="C00000"/>
                </a:solidFill>
                <a:latin typeface="Times New Roman" panose="02020603050405020304" pitchFamily="18" charset="0"/>
                <a:ea typeface="Times New Roman"/>
                <a:cs typeface="Times New Roman" panose="02020603050405020304" pitchFamily="18" charset="0"/>
              </a:rPr>
              <a:t>, который находился в Германии, провозгласивший себя обладателем  наивысшей власти, данной ему Христом.</a:t>
            </a:r>
            <a:r>
              <a:rPr lang="ru-RU" sz="2400" dirty="0">
                <a:solidFill>
                  <a:srgbClr val="C00000"/>
                </a:solidFill>
                <a:latin typeface="Times New Roman" panose="02020603050405020304" pitchFamily="18" charset="0"/>
                <a:ea typeface="Times New Roman"/>
                <a:cs typeface="Times New Roman" panose="02020603050405020304" pitchFamily="18" charset="0"/>
              </a:rPr>
              <a:t/>
            </a:r>
            <a:br>
              <a:rPr lang="ru-RU" sz="2400" dirty="0">
                <a:solidFill>
                  <a:srgbClr val="C00000"/>
                </a:solidFill>
                <a:latin typeface="Times New Roman" panose="02020603050405020304" pitchFamily="18" charset="0"/>
                <a:ea typeface="Times New Roman"/>
                <a:cs typeface="Times New Roman" panose="02020603050405020304" pitchFamily="18" charset="0"/>
              </a:rPr>
            </a:br>
            <a:r>
              <a:rPr lang="ru-RU" sz="2400" dirty="0">
                <a:solidFill>
                  <a:srgbClr val="C00000"/>
                </a:solidFill>
                <a:latin typeface="Times New Roman" panose="02020603050405020304" pitchFamily="18" charset="0"/>
                <a:ea typeface="Times New Roman"/>
                <a:cs typeface="Times New Roman" panose="02020603050405020304" pitchFamily="18" charset="0"/>
              </a:rPr>
              <a:t>Но на костре </a:t>
            </a:r>
            <a:r>
              <a:rPr lang="kk-KZ" sz="2400" dirty="0">
                <a:solidFill>
                  <a:srgbClr val="C00000"/>
                </a:solidFill>
                <a:latin typeface="Times New Roman" panose="02020603050405020304" pitchFamily="18" charset="0"/>
                <a:ea typeface="Times New Roman"/>
                <a:cs typeface="Times New Roman" panose="02020603050405020304" pitchFamily="18" charset="0"/>
              </a:rPr>
              <a:t>Джон Уиклиф </a:t>
            </a:r>
            <a:r>
              <a:rPr lang="ru-RU" sz="2400" dirty="0">
                <a:solidFill>
                  <a:srgbClr val="C00000"/>
                </a:solidFill>
                <a:latin typeface="Times New Roman" panose="02020603050405020304" pitchFamily="18" charset="0"/>
                <a:ea typeface="Times New Roman"/>
                <a:cs typeface="Times New Roman" panose="02020603050405020304" pitchFamily="18" charset="0"/>
              </a:rPr>
              <a:t> не почувствовал никакой боли. До смерти </a:t>
            </a:r>
            <a:r>
              <a:rPr lang="ru-RU" sz="2400" dirty="0" err="1">
                <a:solidFill>
                  <a:srgbClr val="C00000"/>
                </a:solidFill>
                <a:latin typeface="Times New Roman" panose="02020603050405020304" pitchFamily="18" charset="0"/>
                <a:ea typeface="Times New Roman"/>
                <a:cs typeface="Times New Roman" panose="02020603050405020304" pitchFamily="18" charset="0"/>
              </a:rPr>
              <a:t>Уиклиф</a:t>
            </a:r>
            <a:r>
              <a:rPr lang="ru-RU" sz="2400" dirty="0">
                <a:solidFill>
                  <a:srgbClr val="C00000"/>
                </a:solidFill>
                <a:latin typeface="Times New Roman" panose="02020603050405020304" pitchFamily="18" charset="0"/>
                <a:ea typeface="Times New Roman"/>
                <a:cs typeface="Times New Roman" panose="02020603050405020304" pitchFamily="18" charset="0"/>
              </a:rPr>
              <a:t> был абсолютно здоров и не болел никакими болезнями, которые могли бы уменьшить болевые ощущения (например, проказа</a:t>
            </a:r>
            <a:r>
              <a:rPr lang="kk-KZ" sz="2400" dirty="0">
                <a:solidFill>
                  <a:srgbClr val="C00000"/>
                </a:solidFill>
                <a:latin typeface="Times New Roman" panose="02020603050405020304" pitchFamily="18" charset="0"/>
                <a:ea typeface="Times New Roman"/>
                <a:cs typeface="Times New Roman" panose="02020603050405020304" pitchFamily="18" charset="0"/>
              </a:rPr>
              <a:t> – облезнь средневековья</a:t>
            </a:r>
            <a:r>
              <a:rPr lang="ru-RU" sz="2400" dirty="0">
                <a:solidFill>
                  <a:srgbClr val="C00000"/>
                </a:solidFill>
                <a:latin typeface="Times New Roman" panose="02020603050405020304" pitchFamily="18" charset="0"/>
                <a:ea typeface="Times New Roman"/>
                <a:cs typeface="Times New Roman" panose="02020603050405020304" pitchFamily="18" charset="0"/>
              </a:rPr>
              <a:t>).</a:t>
            </a:r>
            <a:br>
              <a:rPr lang="ru-RU" sz="2400" dirty="0">
                <a:solidFill>
                  <a:srgbClr val="C00000"/>
                </a:solidFill>
                <a:latin typeface="Times New Roman" panose="02020603050405020304" pitchFamily="18" charset="0"/>
                <a:ea typeface="Times New Roman"/>
                <a:cs typeface="Times New Roman" panose="02020603050405020304" pitchFamily="18" charset="0"/>
              </a:rPr>
            </a:br>
            <a:r>
              <a:rPr lang="ru-RU" sz="2400" dirty="0">
                <a:solidFill>
                  <a:srgbClr val="C00000"/>
                </a:solidFill>
                <a:latin typeface="Times New Roman" panose="02020603050405020304" pitchFamily="18" charset="0"/>
                <a:ea typeface="Times New Roman"/>
                <a:cs typeface="Times New Roman" panose="02020603050405020304" pitchFamily="18" charset="0"/>
              </a:rPr>
              <a:t>Почему </a:t>
            </a:r>
            <a:r>
              <a:rPr lang="ru-RU" sz="2400" dirty="0" err="1">
                <a:solidFill>
                  <a:srgbClr val="C00000"/>
                </a:solidFill>
                <a:latin typeface="Times New Roman" panose="02020603050405020304" pitchFamily="18" charset="0"/>
                <a:ea typeface="Times New Roman"/>
                <a:cs typeface="Times New Roman" panose="02020603050405020304" pitchFamily="18" charset="0"/>
              </a:rPr>
              <a:t>Уиклиф</a:t>
            </a:r>
            <a:r>
              <a:rPr lang="ru-RU" sz="2400" dirty="0">
                <a:solidFill>
                  <a:srgbClr val="C00000"/>
                </a:solidFill>
                <a:latin typeface="Times New Roman" panose="02020603050405020304" pitchFamily="18" charset="0"/>
                <a:ea typeface="Times New Roman"/>
                <a:cs typeface="Times New Roman" panose="02020603050405020304" pitchFamily="18" charset="0"/>
              </a:rPr>
              <a:t> не страдал во время сожжения?</a:t>
            </a:r>
            <a:endParaRPr lang="ru-RU" sz="2400" dirty="0">
              <a:solidFill>
                <a:srgbClr val="C00000"/>
              </a:solidFill>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4071968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20688"/>
            <a:ext cx="7772400" cy="959420"/>
          </a:xfrm>
        </p:spPr>
        <p:txBody>
          <a:bodyPr/>
          <a:lstStyle/>
          <a:p>
            <a:r>
              <a:rPr lang="kk-KZ" b="1" dirty="0" smtClean="0">
                <a:latin typeface="Times New Roman" panose="02020603050405020304" pitchFamily="18" charset="0"/>
                <a:cs typeface="Times New Roman" panose="02020603050405020304" pitchFamily="18" charset="0"/>
              </a:rPr>
              <a:t>Жауабы</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2636912"/>
            <a:ext cx="6800800" cy="2400672"/>
          </a:xfrm>
        </p:spPr>
        <p:style>
          <a:lnRef idx="1">
            <a:schemeClr val="accent1"/>
          </a:lnRef>
          <a:fillRef idx="2">
            <a:schemeClr val="accent1"/>
          </a:fillRef>
          <a:effectRef idx="1">
            <a:schemeClr val="accent1"/>
          </a:effectRef>
          <a:fontRef idx="minor">
            <a:schemeClr val="dk1"/>
          </a:fontRef>
        </p:style>
        <p:txBody>
          <a:bodyPr anchor="ctr">
            <a:noAutofit/>
          </a:bodyPr>
          <a:lstStyle/>
          <a:p>
            <a:r>
              <a:rPr lang="kk-KZ" sz="3200" dirty="0" smtClean="0">
                <a:solidFill>
                  <a:schemeClr val="tx1"/>
                </a:solidFill>
                <a:latin typeface="Times New Roman" panose="02020603050405020304" pitchFamily="18" charset="0"/>
                <a:cs typeface="Times New Roman" panose="02020603050405020304" pitchFamily="18" charset="0"/>
              </a:rPr>
              <a:t>Джон Уиклиф к этому моменту был мертв уже 30лет. Его прах раскопали, сожгли и бросили в реку неподалеку от его дома.</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217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197</TotalTime>
  <Words>425</Words>
  <Application>Microsoft Office PowerPoint</Application>
  <PresentationFormat>Экран (4:3)</PresentationFormat>
  <Paragraphs>102</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Волна</vt:lpstr>
      <vt:lpstr>Интелектуалдық ойын</vt:lpstr>
      <vt:lpstr>Не?Қашан? Қайда?</vt:lpstr>
      <vt:lpstr>Білімділер командасы</vt:lpstr>
      <vt:lpstr>Презентация PowerPoint</vt:lpstr>
      <vt:lpstr>Жауабы</vt:lpstr>
      <vt:lpstr>  Сұрақ қояды Абишева Ж.Б., бастауыш сынып мұғалімі</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Презентация PowerPoint</vt:lpstr>
      <vt:lpstr>Жауабы</vt:lpstr>
      <vt:lpstr>Вопросы Зеро (вопросы лучшему игроку):</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Интелектуалдық ойын</dc:title>
  <dc:creator>user</dc:creator>
  <cp:lastModifiedBy>user</cp:lastModifiedBy>
  <cp:revision>22</cp:revision>
  <cp:lastPrinted>2006-01-02T12:57:41Z</cp:lastPrinted>
  <dcterms:modified xsi:type="dcterms:W3CDTF">2017-12-13T06:24:51Z</dcterms:modified>
</cp:coreProperties>
</file>