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07.02.2018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07.02.2018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07.02.2018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07.02.2018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07.02.2018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t>07.02.2018</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420888"/>
            <a:ext cx="7543800" cy="1524000"/>
          </a:xfrm>
        </p:spPr>
        <p:txBody>
          <a:bodyPr/>
          <a:lstStyle/>
          <a:p>
            <a:pPr algn="ctr"/>
            <a:r>
              <a:rPr lang="kk-KZ" sz="6600" b="1" i="1" dirty="0" smtClean="0">
                <a:solidFill>
                  <a:srgbClr val="FFFF00"/>
                </a:solidFill>
                <a:effectLst>
                  <a:outerShdw blurRad="38100" dist="38100" dir="2700000" algn="tl">
                    <a:srgbClr val="000000">
                      <a:alpha val="43137"/>
                    </a:srgbClr>
                  </a:outerShdw>
                </a:effectLst>
                <a:latin typeface="+mn-lt"/>
              </a:rPr>
              <a:t>Компьютерлік желі және олардың жіктелуі</a:t>
            </a:r>
            <a:br>
              <a:rPr lang="kk-KZ" sz="6600" b="1" i="1" dirty="0" smtClean="0">
                <a:solidFill>
                  <a:srgbClr val="FFFF00"/>
                </a:solidFill>
                <a:effectLst>
                  <a:outerShdw blurRad="38100" dist="38100" dir="2700000" algn="tl">
                    <a:srgbClr val="000000">
                      <a:alpha val="43137"/>
                    </a:srgbClr>
                  </a:outerShdw>
                </a:effectLst>
                <a:latin typeface="+mn-lt"/>
              </a:rPr>
            </a:br>
            <a:endParaRPr lang="ru-RU" sz="6600" b="1" i="1" dirty="0">
              <a:solidFill>
                <a:srgbClr val="C000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805247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551512"/>
          </a:xfrm>
        </p:spPr>
        <p:txBody>
          <a:bodyPr anchor="t">
            <a:noAutofit/>
          </a:bodyPr>
          <a:lstStyle/>
          <a:p>
            <a:pPr marL="0" indent="0" algn="just">
              <a:buNone/>
            </a:pPr>
            <a:r>
              <a:rPr lang="kk-KZ" sz="2800" b="1" i="1" dirty="0" smtClean="0">
                <a:solidFill>
                  <a:srgbClr val="C00000"/>
                </a:solidFill>
                <a:effectLst>
                  <a:outerShdw blurRad="38100" dist="38100" dir="2700000" algn="tl">
                    <a:srgbClr val="000000">
                      <a:alpha val="43137"/>
                    </a:srgbClr>
                  </a:outerShdw>
                </a:effectLst>
              </a:rPr>
              <a:t>	</a:t>
            </a:r>
            <a:r>
              <a:rPr lang="kk-KZ" sz="3600" b="1" i="1" dirty="0" smtClean="0">
                <a:solidFill>
                  <a:srgbClr val="C00000"/>
                </a:solidFill>
                <a:effectLst>
                  <a:outerShdw blurRad="38100" dist="38100" dir="2700000" algn="tl">
                    <a:srgbClr val="000000">
                      <a:alpha val="43137"/>
                    </a:srgbClr>
                  </a:outerShdw>
                </a:effectLst>
              </a:rPr>
              <a:t>Мәліметтер мен ресурстарды ортақ пайдалану үшін компьютер желіге қосылу керек. Бір кабельмен екі компьютер жалғанған желі қарапайым желі деп аталса, ал бірнеше компьютерлер жалғанған желі күрделі желі деп аталады. Сондықтан желілер жергілікті және ауқымды болып бөлінеді.</a:t>
            </a:r>
            <a:endParaRPr lang="ru-RU" sz="3600" b="1" i="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5449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1052736"/>
            <a:ext cx="7543800" cy="4680520"/>
          </a:xfrm>
        </p:spPr>
        <p:style>
          <a:lnRef idx="2">
            <a:schemeClr val="accent1"/>
          </a:lnRef>
          <a:fillRef idx="1">
            <a:schemeClr val="lt1"/>
          </a:fillRef>
          <a:effectRef idx="0">
            <a:schemeClr val="accent1"/>
          </a:effectRef>
          <a:fontRef idx="minor">
            <a:schemeClr val="dk1"/>
          </a:fontRef>
        </p:style>
        <p:txBody>
          <a:bodyPr anchor="ctr">
            <a:noAutofit/>
          </a:bodyPr>
          <a:lstStyle/>
          <a:p>
            <a:pPr algn="just"/>
            <a:r>
              <a:rPr lang="kk-KZ" sz="3600" b="1" dirty="0" smtClean="0"/>
              <a:t>Компьютерлік желі – </a:t>
            </a:r>
            <a:r>
              <a:rPr lang="kk-KZ" sz="3600" dirty="0" smtClean="0"/>
              <a:t>бұл компьютерлер арқылы ақпараттарды жіберу арналарымен байланысқан жүйе</a:t>
            </a:r>
            <a:r>
              <a:rPr lang="kk-KZ" sz="3600" dirty="0" smtClean="0"/>
              <a:t>.</a:t>
            </a:r>
            <a:endParaRPr lang="kk-KZ" sz="3600" dirty="0"/>
          </a:p>
          <a:p>
            <a:pPr algn="just"/>
            <a:endParaRPr lang="kk-KZ" sz="3600" dirty="0" smtClean="0"/>
          </a:p>
          <a:p>
            <a:pPr algn="just"/>
            <a:r>
              <a:rPr lang="kk-KZ" sz="3600" b="1" dirty="0" smtClean="0"/>
              <a:t>Телекоммуникация – </a:t>
            </a:r>
            <a:r>
              <a:rPr lang="kk-KZ" sz="3600" dirty="0" smtClean="0"/>
              <a:t>ғаламдық желі арқылы ақпараттармен алмасу жүйесі.</a:t>
            </a:r>
            <a:endParaRPr lang="ru-RU" sz="3600" b="1" dirty="0"/>
          </a:p>
        </p:txBody>
      </p:sp>
    </p:spTree>
    <p:extLst>
      <p:ext uri="{BB962C8B-B14F-4D97-AF65-F5344CB8AC3E}">
        <p14:creationId xmlns:p14="http://schemas.microsoft.com/office/powerpoint/2010/main" val="1326710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581128"/>
            <a:ext cx="6781800" cy="1600200"/>
          </a:xfrm>
        </p:spPr>
        <p:txBody>
          <a:bodyPr>
            <a:normAutofit fontScale="90000"/>
          </a:bodyPr>
          <a:lstStyle/>
          <a:p>
            <a:pPr algn="ctr"/>
            <a:r>
              <a:rPr lang="kk-KZ" b="1" i="1" dirty="0" smtClean="0">
                <a:solidFill>
                  <a:srgbClr val="C00000"/>
                </a:solidFill>
              </a:rPr>
              <a:t>Компьютерлік желілер:</a:t>
            </a:r>
            <a:endParaRPr lang="ru-RU" b="1" i="1" dirty="0">
              <a:solidFill>
                <a:srgbClr val="C00000"/>
              </a:solidFill>
            </a:endParaRPr>
          </a:p>
        </p:txBody>
      </p:sp>
      <p:sp>
        <p:nvSpPr>
          <p:cNvPr id="3" name="Объект 2"/>
          <p:cNvSpPr>
            <a:spLocks noGrp="1"/>
          </p:cNvSpPr>
          <p:nvPr>
            <p:ph idx="1"/>
          </p:nvPr>
        </p:nvSpPr>
        <p:spPr/>
        <p:txBody>
          <a:bodyPr anchor="t"/>
          <a:lstStyle/>
          <a:p>
            <a:pPr>
              <a:lnSpc>
                <a:spcPct val="200000"/>
              </a:lnSpc>
              <a:buFont typeface="Wingdings" panose="05000000000000000000" pitchFamily="2" charset="2"/>
              <a:buChar char="q"/>
            </a:pPr>
            <a:r>
              <a:rPr lang="kk-KZ" dirty="0" smtClean="0"/>
              <a:t> </a:t>
            </a:r>
            <a:r>
              <a:rPr lang="kk-KZ" b="1" i="1" dirty="0" smtClean="0">
                <a:solidFill>
                  <a:srgbClr val="00B050"/>
                </a:solidFill>
              </a:rPr>
              <a:t>Масштабы;</a:t>
            </a:r>
          </a:p>
          <a:p>
            <a:pPr>
              <a:lnSpc>
                <a:spcPct val="200000"/>
              </a:lnSpc>
              <a:buFont typeface="Wingdings" panose="05000000000000000000" pitchFamily="2" charset="2"/>
              <a:buChar char="q"/>
            </a:pPr>
            <a:r>
              <a:rPr lang="kk-KZ" b="1" i="1" dirty="0">
                <a:solidFill>
                  <a:srgbClr val="00B050"/>
                </a:solidFill>
              </a:rPr>
              <a:t> </a:t>
            </a:r>
            <a:r>
              <a:rPr lang="kk-KZ" b="1" i="1" dirty="0" smtClean="0">
                <a:solidFill>
                  <a:srgbClr val="00B050"/>
                </a:solidFill>
              </a:rPr>
              <a:t>Компьютер жұмысын желіде ұйымдастыру типі;</a:t>
            </a:r>
          </a:p>
          <a:p>
            <a:pPr>
              <a:lnSpc>
                <a:spcPct val="200000"/>
              </a:lnSpc>
              <a:buFont typeface="Wingdings" panose="05000000000000000000" pitchFamily="2" charset="2"/>
              <a:buChar char="q"/>
            </a:pPr>
            <a:r>
              <a:rPr lang="kk-KZ" b="1" i="1" dirty="0">
                <a:solidFill>
                  <a:srgbClr val="00B050"/>
                </a:solidFill>
              </a:rPr>
              <a:t> </a:t>
            </a:r>
            <a:r>
              <a:rPr lang="kk-KZ" b="1" i="1" dirty="0" smtClean="0">
                <a:solidFill>
                  <a:srgbClr val="00B050"/>
                </a:solidFill>
              </a:rPr>
              <a:t>Топология;</a:t>
            </a:r>
          </a:p>
          <a:p>
            <a:pPr>
              <a:lnSpc>
                <a:spcPct val="200000"/>
              </a:lnSpc>
              <a:buFont typeface="Wingdings" panose="05000000000000000000" pitchFamily="2" charset="2"/>
              <a:buChar char="q"/>
            </a:pPr>
            <a:r>
              <a:rPr lang="kk-KZ" b="1" i="1" dirty="0">
                <a:solidFill>
                  <a:srgbClr val="00B050"/>
                </a:solidFill>
              </a:rPr>
              <a:t> </a:t>
            </a:r>
            <a:r>
              <a:rPr lang="kk-KZ" b="1" i="1" dirty="0" smtClean="0">
                <a:solidFill>
                  <a:srgbClr val="00B050"/>
                </a:solidFill>
              </a:rPr>
              <a:t>Ақпаратты тарату ортасы бойынша жіктеледі.</a:t>
            </a:r>
            <a:endParaRPr lang="ru-RU" b="1" i="1" dirty="0">
              <a:solidFill>
                <a:srgbClr val="00B050"/>
              </a:solidFill>
            </a:endParaRPr>
          </a:p>
        </p:txBody>
      </p:sp>
    </p:spTree>
    <p:extLst>
      <p:ext uri="{BB962C8B-B14F-4D97-AF65-F5344CB8AC3E}">
        <p14:creationId xmlns:p14="http://schemas.microsoft.com/office/powerpoint/2010/main" val="440061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4903440"/>
          </a:xfrm>
        </p:spPr>
        <p:txBody>
          <a:bodyPr>
            <a:normAutofit fontScale="92500" lnSpcReduction="20000"/>
          </a:bodyPr>
          <a:lstStyle/>
          <a:p>
            <a:pPr algn="just">
              <a:lnSpc>
                <a:spcPct val="110000"/>
              </a:lnSpc>
            </a:pPr>
            <a:r>
              <a:rPr lang="kk-KZ" dirty="0" smtClean="0"/>
              <a:t> 	Компьютерлік желілер </a:t>
            </a:r>
            <a:r>
              <a:rPr lang="kk-KZ" b="1" dirty="0" smtClean="0"/>
              <a:t>масштабы бойынша </a:t>
            </a:r>
            <a:r>
              <a:rPr lang="kk-KZ" dirty="0" smtClean="0"/>
              <a:t>жергілікті, аймақтық, ауқымды болып бөлінеді.</a:t>
            </a:r>
          </a:p>
          <a:p>
            <a:pPr algn="just">
              <a:lnSpc>
                <a:spcPct val="110000"/>
              </a:lnSpc>
            </a:pPr>
            <a:endParaRPr lang="kk-KZ" dirty="0" smtClean="0"/>
          </a:p>
          <a:p>
            <a:pPr algn="just">
              <a:lnSpc>
                <a:spcPct val="110000"/>
              </a:lnSpc>
            </a:pPr>
            <a:r>
              <a:rPr lang="kk-KZ" dirty="0" smtClean="0"/>
              <a:t> 	Бір ғимарат немесе бір кәсіпорын ішінде шағын топтардың өзара байланысқан құралдарымен жұмыс істеуін </a:t>
            </a:r>
            <a:r>
              <a:rPr lang="kk-KZ" b="1" dirty="0" smtClean="0"/>
              <a:t>жергілікті желі (</a:t>
            </a:r>
            <a:r>
              <a:rPr lang="en-US" b="1" dirty="0" smtClean="0"/>
              <a:t>LAN</a:t>
            </a:r>
            <a:r>
              <a:rPr lang="kk-KZ" b="1" dirty="0" smtClean="0"/>
              <a:t>)</a:t>
            </a:r>
            <a:r>
              <a:rPr lang="en-US" b="1" dirty="0" smtClean="0"/>
              <a:t> </a:t>
            </a:r>
            <a:r>
              <a:rPr lang="kk-KZ" dirty="0" smtClean="0"/>
              <a:t>деп атайды.</a:t>
            </a:r>
          </a:p>
          <a:p>
            <a:pPr algn="just">
              <a:lnSpc>
                <a:spcPct val="110000"/>
              </a:lnSpc>
            </a:pPr>
            <a:endParaRPr lang="kk-KZ" dirty="0" smtClean="0"/>
          </a:p>
          <a:p>
            <a:pPr algn="just">
              <a:lnSpc>
                <a:spcPct val="110000"/>
              </a:lnSpc>
            </a:pPr>
            <a:r>
              <a:rPr lang="kk-KZ" b="1" dirty="0" smtClean="0"/>
              <a:t> 	Аймақтық желілер, Интернет </a:t>
            </a:r>
            <a:r>
              <a:rPr lang="en-US" b="1" dirty="0" smtClean="0"/>
              <a:t>(MAN) – </a:t>
            </a:r>
            <a:r>
              <a:rPr lang="kk-KZ" dirty="0" smtClean="0"/>
              <a:t>бұл аудан, қала немесе мемлекет ішіндегі біртектес мекемелер  компьютерлерін біріктіретін жүйе.</a:t>
            </a:r>
          </a:p>
          <a:p>
            <a:pPr algn="just">
              <a:lnSpc>
                <a:spcPct val="110000"/>
              </a:lnSpc>
            </a:pPr>
            <a:endParaRPr lang="kk-KZ" dirty="0" smtClean="0"/>
          </a:p>
          <a:p>
            <a:pPr algn="just">
              <a:lnSpc>
                <a:spcPct val="110000"/>
              </a:lnSpc>
            </a:pPr>
            <a:r>
              <a:rPr lang="kk-KZ" b="1" dirty="0" smtClean="0"/>
              <a:t> 	Ауқымды желі (</a:t>
            </a:r>
            <a:r>
              <a:rPr lang="en-US" b="1" dirty="0" smtClean="0"/>
              <a:t>WAN</a:t>
            </a:r>
            <a:r>
              <a:rPr lang="kk-KZ" b="1" dirty="0" smtClean="0"/>
              <a:t>)</a:t>
            </a:r>
            <a:r>
              <a:rPr lang="en-US" b="1" dirty="0" smtClean="0"/>
              <a:t> </a:t>
            </a:r>
            <a:r>
              <a:rPr lang="kk-KZ" b="1" dirty="0" smtClean="0"/>
              <a:t>– </a:t>
            </a:r>
            <a:r>
              <a:rPr lang="kk-KZ" dirty="0" smtClean="0"/>
              <a:t>бір-бірінен үлкен арақашықтықта орналасқан жергілікті желілердің бірігуі. Ең көп тараған желі </a:t>
            </a:r>
            <a:r>
              <a:rPr lang="kk-KZ" b="1" dirty="0" smtClean="0"/>
              <a:t>Интернет </a:t>
            </a:r>
            <a:r>
              <a:rPr lang="kk-KZ" dirty="0" smtClean="0"/>
              <a:t>болып табылады.</a:t>
            </a:r>
            <a:endParaRPr lang="ru-RU" b="1" dirty="0"/>
          </a:p>
        </p:txBody>
      </p:sp>
    </p:spTree>
    <p:extLst>
      <p:ext uri="{BB962C8B-B14F-4D97-AF65-F5344CB8AC3E}">
        <p14:creationId xmlns:p14="http://schemas.microsoft.com/office/powerpoint/2010/main" val="3370572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572000"/>
            <a:ext cx="7554416" cy="1600200"/>
          </a:xfrm>
        </p:spPr>
        <p:txBody>
          <a:bodyPr>
            <a:normAutofit/>
          </a:bodyPr>
          <a:lstStyle/>
          <a:p>
            <a:pPr algn="ctr"/>
            <a:r>
              <a:rPr lang="kk-KZ" sz="4800" b="1" i="1" dirty="0" smtClean="0">
                <a:solidFill>
                  <a:srgbClr val="C00000"/>
                </a:solidFill>
                <a:effectLst>
                  <a:outerShdw blurRad="38100" dist="38100" dir="2700000" algn="tl">
                    <a:srgbClr val="000000">
                      <a:alpha val="43137"/>
                    </a:srgbClr>
                  </a:outerShdw>
                </a:effectLst>
                <a:latin typeface="+mn-lt"/>
              </a:rPr>
              <a:t>Компьютерлер жұмысын желіде ұйымдастыру</a:t>
            </a:r>
            <a:endParaRPr lang="ru-RU" sz="4800" b="1" i="1" dirty="0">
              <a:solidFill>
                <a:srgbClr val="C0000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p:txBody>
          <a:bodyPr>
            <a:normAutofit/>
          </a:bodyPr>
          <a:lstStyle/>
          <a:p>
            <a:pPr marL="0" indent="0" algn="just">
              <a:buNone/>
            </a:pPr>
            <a:r>
              <a:rPr lang="en-US" sz="2800" b="1" i="1" dirty="0" smtClean="0">
                <a:solidFill>
                  <a:srgbClr val="7030A0"/>
                </a:solidFill>
              </a:rPr>
              <a:t>	</a:t>
            </a:r>
            <a:r>
              <a:rPr lang="kk-KZ" sz="2800" b="1" i="1" dirty="0" smtClean="0">
                <a:solidFill>
                  <a:srgbClr val="7030A0"/>
                </a:solidFill>
              </a:rPr>
              <a:t>Компьютер жұмысын желіде ұйымдастырудың түрлі әдістері бар, оның ішінде компьютерлік желілердің </a:t>
            </a:r>
            <a:r>
              <a:rPr lang="en-US" sz="2800" b="1" i="1" dirty="0" smtClean="0">
                <a:solidFill>
                  <a:srgbClr val="7030A0"/>
                </a:solidFill>
              </a:rPr>
              <a:t>2 </a:t>
            </a:r>
            <a:r>
              <a:rPr lang="kk-KZ" sz="2800" b="1" i="1" dirty="0" smtClean="0">
                <a:solidFill>
                  <a:srgbClr val="7030A0"/>
                </a:solidFill>
              </a:rPr>
              <a:t>негізгі типін қарастыруға болады: бір рангілік желі және серверге негізделген желі.</a:t>
            </a:r>
            <a:endParaRPr lang="ru-RU" sz="2800" b="1" i="1" dirty="0">
              <a:solidFill>
                <a:srgbClr val="7030A0"/>
              </a:solidFill>
            </a:endParaRPr>
          </a:p>
        </p:txBody>
      </p:sp>
    </p:spTree>
    <p:extLst>
      <p:ext uri="{BB962C8B-B14F-4D97-AF65-F5344CB8AC3E}">
        <p14:creationId xmlns:p14="http://schemas.microsoft.com/office/powerpoint/2010/main" val="3604205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1340768"/>
            <a:ext cx="7543800" cy="3886200"/>
          </a:xfrm>
        </p:spPr>
        <p:txBody>
          <a:bodyPr>
            <a:normAutofit/>
          </a:bodyPr>
          <a:lstStyle/>
          <a:p>
            <a:pPr marL="0" indent="0" algn="just">
              <a:buNone/>
            </a:pPr>
            <a:r>
              <a:rPr lang="kk-KZ" sz="3200" b="1" dirty="0" smtClean="0"/>
              <a:t>	Сервер – </a:t>
            </a:r>
            <a:r>
              <a:rPr lang="kk-KZ" sz="3200" dirty="0" smtClean="0"/>
              <a:t>арнайы программалық жабдықтамасы бар қуатты компьютер.</a:t>
            </a:r>
          </a:p>
          <a:p>
            <a:pPr marL="0" indent="0" algn="just">
              <a:buNone/>
            </a:pPr>
            <a:r>
              <a:rPr lang="kk-KZ" sz="3200" b="1" dirty="0" smtClean="0"/>
              <a:t> 	Сервер түрлеріне: </a:t>
            </a:r>
            <a:r>
              <a:rPr lang="kk-KZ" sz="3200" dirty="0" smtClean="0"/>
              <a:t>файл-сервер, принтер-сервер, қолданбалар сервер, пошлатық сервер, факс-сервер, коммуникациялық серверлер, каталогтар қызметінің серверлері және т.б. </a:t>
            </a:r>
            <a:r>
              <a:rPr lang="kk-KZ" sz="3200" dirty="0"/>
              <a:t>ж</a:t>
            </a:r>
            <a:r>
              <a:rPr lang="kk-KZ" sz="3200" dirty="0" smtClean="0"/>
              <a:t>атады.</a:t>
            </a:r>
            <a:endParaRPr lang="ru-RU" sz="3200" b="1" dirty="0"/>
          </a:p>
        </p:txBody>
      </p:sp>
    </p:spTree>
    <p:extLst>
      <p:ext uri="{BB962C8B-B14F-4D97-AF65-F5344CB8AC3E}">
        <p14:creationId xmlns:p14="http://schemas.microsoft.com/office/powerpoint/2010/main" val="1441654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kk-KZ" dirty="0" smtClean="0">
                <a:solidFill>
                  <a:srgbClr val="C00000"/>
                </a:solidFill>
              </a:rPr>
              <a:t> 	</a:t>
            </a:r>
            <a:r>
              <a:rPr lang="kk-KZ" sz="3200" b="1" i="1" dirty="0" smtClean="0">
                <a:solidFill>
                  <a:srgbClr val="C00000"/>
                </a:solidFill>
              </a:rPr>
              <a:t>Компьютер-сервер – көптеген пайдаланушылар арасындағы қорларды орталық компьютер арқылы бір арнаға үйлестіру. Желіге тұрақты қосылмаған компьютерді клиент немесе абонент деп айтады.</a:t>
            </a:r>
            <a:endParaRPr lang="ru-RU" sz="3200" b="1" i="1" dirty="0">
              <a:solidFill>
                <a:srgbClr val="C00000"/>
              </a:solidFill>
            </a:endParaRPr>
          </a:p>
        </p:txBody>
      </p:sp>
    </p:spTree>
    <p:extLst>
      <p:ext uri="{BB962C8B-B14F-4D97-AF65-F5344CB8AC3E}">
        <p14:creationId xmlns:p14="http://schemas.microsoft.com/office/powerpoint/2010/main" val="1963922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kk-KZ" b="1" i="1" dirty="0" smtClean="0">
                <a:solidFill>
                  <a:srgbClr val="7030A0"/>
                </a:solidFill>
              </a:rPr>
              <a:t>	Компьютерлерді желіге қосу үшін түрлі құрылғыларды қолдануға болады. Атап айтсақ: компьютер, ұялы телефон, концентратор, коммунатор, маршрутизатор және енгізудің сымсыз нүктелері.</a:t>
            </a:r>
            <a:endParaRPr lang="ru-RU" b="1" i="1" dirty="0">
              <a:solidFill>
                <a:srgbClr val="7030A0"/>
              </a:solidFill>
            </a:endParaRPr>
          </a:p>
        </p:txBody>
      </p:sp>
    </p:spTree>
    <p:extLst>
      <p:ext uri="{BB962C8B-B14F-4D97-AF65-F5344CB8AC3E}">
        <p14:creationId xmlns:p14="http://schemas.microsoft.com/office/powerpoint/2010/main" val="2509694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418</TotalTime>
  <Words>55</Words>
  <Application>Microsoft Office PowerPoint</Application>
  <PresentationFormat>Экран (4:3)</PresentationFormat>
  <Paragraphs>23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NewsPrint</vt:lpstr>
      <vt:lpstr>Компьютерлік желі және олардың жіктелуі </vt:lpstr>
      <vt:lpstr>Презентация PowerPoint</vt:lpstr>
      <vt:lpstr>Презентация PowerPoint</vt:lpstr>
      <vt:lpstr>Компьютерлік желілер:</vt:lpstr>
      <vt:lpstr>Презентация PowerPoint</vt:lpstr>
      <vt:lpstr>Компьютерлер жұмысын желіде ұйымдастыру</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Компьютерлік желі және олардың жіктелуі</dc:title>
  <cp:lastModifiedBy>user</cp:lastModifiedBy>
  <cp:revision>9</cp:revision>
  <dcterms:modified xsi:type="dcterms:W3CDTF">2018-02-07T09:26:29Z</dcterms:modified>
</cp:coreProperties>
</file>