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260" r:id="rId4"/>
    <p:sldId id="261" r:id="rId5"/>
    <p:sldId id="262" r:id="rId6"/>
    <p:sldId id="263" r:id="rId7"/>
    <p:sldId id="264" r:id="rId8"/>
    <p:sldId id="265" r:id="rId9"/>
    <p:sldId id="266" r:id="rId10"/>
    <p:sldId id="27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F8D0C-565D-4808-A791-36F8DF78C966}" type="datetimeFigureOut">
              <a:rPr lang="ru-RU" smtClean="0"/>
              <a:t>07.02.2018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33F60-2EC1-48D0-9EA8-1375B5C31577}" type="slidenum">
              <a:rPr lang="ru-RU" smtClean="0"/>
              <a:t>‹#›</a:t>
            </a:fld>
            <a:endParaRPr lang="ru-RU"/>
          </a:p>
        </p:txBody>
      </p:sp>
    </p:spTree>
    <p:extLst>
      <p:ext uri="{BB962C8B-B14F-4D97-AF65-F5344CB8AC3E}">
        <p14:creationId xmlns:p14="http://schemas.microsoft.com/office/powerpoint/2010/main" val="3552357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kk-KZ" smtClean="0"/>
          </a:p>
        </p:txBody>
      </p:sp>
      <p:sp>
        <p:nvSpPr>
          <p:cNvPr id="2355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42B59B3F-E3E3-4830-B587-7136570242BF}" type="slidenum">
              <a:rPr lang="kk-KZ" smtClean="0"/>
              <a:pPr eaLnBrk="1" hangingPunct="1"/>
              <a:t>6</a:t>
            </a:fld>
            <a:endParaRPr lang="kk-K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07.02.2018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07.02.2018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07.02.2018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07.02.2018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07.02.2018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07.02.2018</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all.mybb2.ru/loc.php?url=http://www.radikal.r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8"/>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ru-RU" altLang="ru-RU" dirty="0">
              <a:latin typeface="Arial" charset="0"/>
            </a:endParaRPr>
          </a:p>
        </p:txBody>
      </p:sp>
      <p:sp>
        <p:nvSpPr>
          <p:cNvPr id="3077" name="Rectangle 9"/>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ru-RU" altLang="ru-RU" dirty="0">
              <a:latin typeface="Arial" charset="0"/>
            </a:endParaRPr>
          </a:p>
        </p:txBody>
      </p:sp>
      <p:sp>
        <p:nvSpPr>
          <p:cNvPr id="3" name="Пятиугольник 2"/>
          <p:cNvSpPr/>
          <p:nvPr/>
        </p:nvSpPr>
        <p:spPr>
          <a:xfrm>
            <a:off x="2367980" y="260648"/>
            <a:ext cx="4752528" cy="849288"/>
          </a:xfrm>
          <a:prstGeom prst="homePlat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kk-KZ" sz="2400" b="1" dirty="0">
                <a:ln>
                  <a:solidFill>
                    <a:srgbClr val="FF0000"/>
                  </a:solidFill>
                </a:ln>
                <a:solidFill>
                  <a:srgbClr val="FF0000"/>
                </a:solidFill>
                <a:latin typeface="Times New Roman" pitchFamily="18" charset="0"/>
                <a:cs typeface="Times New Roman" pitchFamily="18" charset="0"/>
              </a:rPr>
              <a:t>Өзін өзі тану </a:t>
            </a:r>
            <a:endParaRPr lang="ru-RU" sz="2400" b="1" dirty="0">
              <a:ln>
                <a:solidFill>
                  <a:srgbClr val="FF0000"/>
                </a:solidFill>
              </a:ln>
              <a:solidFill>
                <a:srgbClr val="FF0000"/>
              </a:solidFill>
              <a:latin typeface="Times New Roman" pitchFamily="18" charset="0"/>
              <a:cs typeface="Times New Roman" pitchFamily="18" charset="0"/>
            </a:endParaRPr>
          </a:p>
        </p:txBody>
      </p:sp>
      <p:pic>
        <p:nvPicPr>
          <p:cNvPr id="1028" name="Picture 4" descr="http://pimg.mycdn.me/getImage?disableStub=true&amp;type=VIDEO_S_720&amp;url=http%3A%2F%2Fi.mycdn.me%2Fimage%3Fid%3D839324666784%26t%3D50%26plc%3DWEB%26tkn%3D*8GasSuoWPOToKq_0TKqSRsJZ_gk&amp;signatureToken=Lhe92lMAzRIJ9NPCo1s79w"/>
          <p:cNvPicPr>
            <a:picLocks noChangeAspect="1" noChangeArrowheads="1"/>
          </p:cNvPicPr>
          <p:nvPr/>
        </p:nvPicPr>
        <p:blipFill rotWithShape="1">
          <a:blip r:embed="rId2">
            <a:extLst>
              <a:ext uri="{28A0092B-C50C-407E-A947-70E740481C1C}">
                <a14:useLocalDpi xmlns:a14="http://schemas.microsoft.com/office/drawing/2010/main" val="0"/>
              </a:ext>
            </a:extLst>
          </a:blip>
          <a:srcRect b="10004"/>
          <a:stretch/>
        </p:blipFill>
        <p:spPr bwMode="auto">
          <a:xfrm>
            <a:off x="2836032" y="1412776"/>
            <a:ext cx="3816424" cy="2527384"/>
          </a:xfrm>
          <a:prstGeom prst="rect">
            <a:avLst/>
          </a:prstGeom>
          <a:noFill/>
          <a:extLst>
            <a:ext uri="{909E8E84-426E-40DD-AFC4-6F175D3DCCD1}">
              <a14:hiddenFill xmlns:a14="http://schemas.microsoft.com/office/drawing/2010/main">
                <a:solidFill>
                  <a:srgbClr val="FFFFFF"/>
                </a:solidFill>
              </a14:hiddenFill>
            </a:ext>
          </a:extLst>
        </p:spPr>
      </p:pic>
      <p:sp>
        <p:nvSpPr>
          <p:cNvPr id="4" name="Горизонтальный свиток 3"/>
          <p:cNvSpPr/>
          <p:nvPr/>
        </p:nvSpPr>
        <p:spPr>
          <a:xfrm>
            <a:off x="1331640" y="4077072"/>
            <a:ext cx="6912768" cy="1800200"/>
          </a:xfrm>
          <a:prstGeom prst="horizontalScroll">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kk-KZ" sz="2800" b="1" dirty="0" smtClean="0">
                <a:solidFill>
                  <a:srgbClr val="FFFF00"/>
                </a:solidFill>
                <a:latin typeface="Times New Roman" pitchFamily="18" charset="0"/>
                <a:cs typeface="Times New Roman" pitchFamily="18" charset="0"/>
              </a:rPr>
              <a:t>Сабақтың тақырыбы:</a:t>
            </a:r>
          </a:p>
          <a:p>
            <a:pPr algn="ctr"/>
            <a:r>
              <a:rPr lang="kk-KZ" sz="2800" b="1" dirty="0" smtClean="0">
                <a:solidFill>
                  <a:srgbClr val="FF0000"/>
                </a:solidFill>
                <a:latin typeface="Times New Roman" pitchFamily="18" charset="0"/>
                <a:cs typeface="Times New Roman" pitchFamily="18" charset="0"/>
              </a:rPr>
              <a:t>Обал мен сауап </a:t>
            </a:r>
            <a:endParaRPr lang="ru-RU"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33441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752447525"/>
              </p:ext>
            </p:extLst>
          </p:nvPr>
        </p:nvGraphicFramePr>
        <p:xfrm>
          <a:off x="307975" y="332656"/>
          <a:ext cx="8424936" cy="2880320"/>
        </p:xfrm>
        <a:graphic>
          <a:graphicData uri="http://schemas.openxmlformats.org/drawingml/2006/table">
            <a:tbl>
              <a:tblPr firstRow="1" firstCol="1" bandRow="1"/>
              <a:tblGrid>
                <a:gridCol w="4817060"/>
                <a:gridCol w="3607876"/>
              </a:tblGrid>
              <a:tr h="960107">
                <a:tc>
                  <a:txBody>
                    <a:bodyPr/>
                    <a:lstStyle/>
                    <a:p>
                      <a:pPr>
                        <a:lnSpc>
                          <a:spcPct val="115000"/>
                        </a:lnSpc>
                        <a:spcAft>
                          <a:spcPts val="0"/>
                        </a:spcAft>
                      </a:pPr>
                      <a:r>
                        <a:rPr lang="ru-RU" sz="2400" b="1" dirty="0" err="1">
                          <a:solidFill>
                            <a:srgbClr val="C00000"/>
                          </a:solidFill>
                          <a:effectLst/>
                          <a:latin typeface="Times New Roman"/>
                          <a:ea typeface="Times New Roman"/>
                          <a:cs typeface="Times New Roman"/>
                        </a:rPr>
                        <a:t>Обал</a:t>
                      </a:r>
                      <a:r>
                        <a:rPr lang="ru-RU" sz="2400" dirty="0">
                          <a:effectLst/>
                          <a:latin typeface="Times New Roman"/>
                          <a:ea typeface="Times New Roman"/>
                          <a:cs typeface="Times New Roman"/>
                        </a:rPr>
                        <a:t> </a:t>
                      </a:r>
                      <a:endParaRPr lang="ru-RU" sz="2400" dirty="0">
                        <a:effectLst/>
                        <a:latin typeface="Calibri"/>
                        <a:ea typeface="Calibri"/>
                        <a:cs typeface="Times New Roman"/>
                      </a:endParaRPr>
                    </a:p>
                  </a:txBody>
                  <a:tcPr marL="0" marR="0" marT="0" marB="0">
                    <a:lnL>
                      <a:noFill/>
                    </a:lnL>
                    <a:lnR>
                      <a:noFill/>
                    </a:lnR>
                    <a:lnT>
                      <a:noFill/>
                    </a:lnT>
                    <a:lnB>
                      <a:noFill/>
                    </a:lnB>
                    <a:solidFill>
                      <a:srgbClr val="FFFF00"/>
                    </a:solidFill>
                  </a:tcPr>
                </a:tc>
                <a:tc>
                  <a:txBody>
                    <a:bodyPr/>
                    <a:lstStyle/>
                    <a:p>
                      <a:pPr>
                        <a:lnSpc>
                          <a:spcPct val="115000"/>
                        </a:lnSpc>
                        <a:spcAft>
                          <a:spcPts val="0"/>
                        </a:spcAft>
                      </a:pPr>
                      <a:r>
                        <a:rPr lang="ru-RU" sz="2400" b="1" dirty="0" err="1">
                          <a:solidFill>
                            <a:srgbClr val="C00000"/>
                          </a:solidFill>
                          <a:effectLst/>
                          <a:latin typeface="Times New Roman"/>
                          <a:ea typeface="Times New Roman"/>
                          <a:cs typeface="Times New Roman"/>
                        </a:rPr>
                        <a:t>Сауап</a:t>
                      </a:r>
                      <a:r>
                        <a:rPr lang="ru-RU" sz="2400" dirty="0">
                          <a:effectLst/>
                          <a:latin typeface="Times New Roman"/>
                          <a:ea typeface="Times New Roman"/>
                          <a:cs typeface="Times New Roman"/>
                        </a:rPr>
                        <a:t> </a:t>
                      </a:r>
                      <a:endParaRPr lang="ru-RU" sz="2400" dirty="0">
                        <a:effectLst/>
                        <a:latin typeface="Calibri"/>
                        <a:ea typeface="Calibri"/>
                        <a:cs typeface="Times New Roman"/>
                      </a:endParaRPr>
                    </a:p>
                  </a:txBody>
                  <a:tcPr marL="0" marR="0" marT="0" marB="0">
                    <a:lnL>
                      <a:noFill/>
                    </a:lnL>
                    <a:lnR>
                      <a:noFill/>
                    </a:lnR>
                    <a:lnT>
                      <a:noFill/>
                    </a:lnT>
                    <a:lnB>
                      <a:noFill/>
                    </a:lnB>
                    <a:solidFill>
                      <a:srgbClr val="FFFF00"/>
                    </a:solidFill>
                  </a:tcPr>
                </a:tc>
              </a:tr>
              <a:tr h="1920213">
                <a:tc>
                  <a:txBody>
                    <a:bodyPr/>
                    <a:lstStyle/>
                    <a:p>
                      <a:pPr>
                        <a:lnSpc>
                          <a:spcPct val="115000"/>
                        </a:lnSpc>
                        <a:spcAft>
                          <a:spcPts val="0"/>
                        </a:spcAft>
                      </a:pPr>
                      <a:r>
                        <a:rPr lang="ru-RU" sz="2400" dirty="0" err="1">
                          <a:solidFill>
                            <a:srgbClr val="1F497D"/>
                          </a:solidFill>
                          <a:effectLst/>
                          <a:latin typeface="Times New Roman"/>
                          <a:ea typeface="Times New Roman"/>
                          <a:cs typeface="Times New Roman"/>
                        </a:rPr>
                        <a:t>Жақсы</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нәрсенің</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қадірін</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біл</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болмаса</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түбінде</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оның</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зардабын</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тартасың</a:t>
                      </a:r>
                      <a:r>
                        <a:rPr lang="ru-RU" sz="2400" dirty="0">
                          <a:solidFill>
                            <a:srgbClr val="1F497D"/>
                          </a:solidFill>
                          <a:effectLst/>
                          <a:latin typeface="Times New Roman"/>
                          <a:ea typeface="Times New Roman"/>
                          <a:cs typeface="Times New Roman"/>
                        </a:rPr>
                        <a:t>.</a:t>
                      </a:r>
                      <a:r>
                        <a:rPr lang="ru-RU" sz="2400" dirty="0">
                          <a:effectLst/>
                          <a:latin typeface="Times New Roman"/>
                          <a:ea typeface="Times New Roman"/>
                          <a:cs typeface="Times New Roman"/>
                        </a:rPr>
                        <a:t> </a:t>
                      </a:r>
                      <a:endParaRPr lang="ru-RU" sz="2400" dirty="0">
                        <a:effectLst/>
                        <a:latin typeface="Calibri"/>
                        <a:ea typeface="Calibri"/>
                        <a:cs typeface="Times New Roman"/>
                      </a:endParaRPr>
                    </a:p>
                  </a:txBody>
                  <a:tcPr marL="0" marR="0" marT="0" marB="0">
                    <a:lnL>
                      <a:noFill/>
                    </a:lnL>
                    <a:lnR>
                      <a:noFill/>
                    </a:lnR>
                    <a:lnT>
                      <a:noFill/>
                    </a:lnT>
                    <a:lnB>
                      <a:noFill/>
                    </a:lnB>
                    <a:solidFill>
                      <a:srgbClr val="FFFF99"/>
                    </a:solidFill>
                  </a:tcPr>
                </a:tc>
                <a:tc>
                  <a:txBody>
                    <a:bodyPr/>
                    <a:lstStyle/>
                    <a:p>
                      <a:pPr>
                        <a:lnSpc>
                          <a:spcPct val="115000"/>
                        </a:lnSpc>
                        <a:spcAft>
                          <a:spcPts val="0"/>
                        </a:spcAft>
                      </a:pPr>
                      <a:r>
                        <a:rPr lang="ru-RU" sz="2400" dirty="0" err="1">
                          <a:solidFill>
                            <a:srgbClr val="1F497D"/>
                          </a:solidFill>
                          <a:effectLst/>
                          <a:latin typeface="Times New Roman"/>
                          <a:ea typeface="Times New Roman"/>
                          <a:cs typeface="Times New Roman"/>
                        </a:rPr>
                        <a:t>Адамға</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жақсылық</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жасау</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табиғатқа</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қамқорлық</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көрсету</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жақсы</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іс</a:t>
                      </a:r>
                      <a:r>
                        <a:rPr lang="ru-RU" sz="2400" dirty="0">
                          <a:solidFill>
                            <a:srgbClr val="1F497D"/>
                          </a:solidFill>
                          <a:effectLst/>
                          <a:latin typeface="Times New Roman"/>
                          <a:ea typeface="Times New Roman"/>
                          <a:cs typeface="Times New Roman"/>
                        </a:rPr>
                        <a:t> </a:t>
                      </a:r>
                      <a:r>
                        <a:rPr lang="ru-RU" sz="2400" dirty="0" err="1">
                          <a:solidFill>
                            <a:srgbClr val="1F497D"/>
                          </a:solidFill>
                          <a:effectLst/>
                          <a:latin typeface="Times New Roman"/>
                          <a:ea typeface="Times New Roman"/>
                          <a:cs typeface="Times New Roman"/>
                        </a:rPr>
                        <a:t>істеу</a:t>
                      </a:r>
                      <a:r>
                        <a:rPr lang="ru-RU" sz="2400" dirty="0">
                          <a:solidFill>
                            <a:srgbClr val="1F497D"/>
                          </a:solidFill>
                          <a:effectLst/>
                          <a:latin typeface="Times New Roman"/>
                          <a:ea typeface="Times New Roman"/>
                          <a:cs typeface="Times New Roman"/>
                        </a:rPr>
                        <a:t>.</a:t>
                      </a:r>
                      <a:r>
                        <a:rPr lang="ru-RU" sz="2400" dirty="0">
                          <a:effectLst/>
                          <a:latin typeface="Times New Roman"/>
                          <a:ea typeface="Times New Roman"/>
                          <a:cs typeface="Times New Roman"/>
                        </a:rPr>
                        <a:t> </a:t>
                      </a:r>
                      <a:endParaRPr lang="ru-RU" sz="2400" dirty="0">
                        <a:effectLst/>
                        <a:latin typeface="Calibri"/>
                        <a:ea typeface="Calibri"/>
                        <a:cs typeface="Times New Roman"/>
                      </a:endParaRPr>
                    </a:p>
                  </a:txBody>
                  <a:tcPr marL="0" marR="0" marT="0" marB="0">
                    <a:lnL>
                      <a:noFill/>
                    </a:lnL>
                    <a:lnR>
                      <a:noFill/>
                    </a:lnR>
                    <a:lnT>
                      <a:noFill/>
                    </a:lnT>
                    <a:lnB>
                      <a:noFill/>
                    </a:lnB>
                    <a:solidFill>
                      <a:srgbClr val="FFFF99"/>
                    </a:solidFill>
                  </a:tcPr>
                </a:tc>
              </a:tr>
            </a:tbl>
          </a:graphicData>
        </a:graphic>
      </p:graphicFrame>
      <p:sp>
        <p:nvSpPr>
          <p:cNvPr id="3" name="AutoShape 2" descr="https://ds04.infourok.ru/uploads/ex/0aa4/0007d2d3-57f5e316/640/img1.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5" name="Picture 4" descr="https://ds04.infourok.ru/uploads/ex/0aa4/0007d2d3-57f5e316/640/im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057" y="3501008"/>
            <a:ext cx="748883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319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с одним скругленным углом 1"/>
          <p:cNvSpPr/>
          <p:nvPr/>
        </p:nvSpPr>
        <p:spPr>
          <a:xfrm>
            <a:off x="323528" y="941388"/>
            <a:ext cx="8352928" cy="4621212"/>
          </a:xfrm>
          <a:prstGeom prst="round1Rect">
            <a:avLst/>
          </a:prstGeom>
          <a:solidFill>
            <a:srgbClr val="00B0F0"/>
          </a:solidFill>
        </p:spPr>
        <p:style>
          <a:lnRef idx="2">
            <a:schemeClr val="accent6"/>
          </a:lnRef>
          <a:fillRef idx="1">
            <a:schemeClr val="lt1"/>
          </a:fillRef>
          <a:effectRef idx="0">
            <a:schemeClr val="accent6"/>
          </a:effectRef>
          <a:fontRef idx="minor">
            <a:schemeClr val="dk1"/>
          </a:fontRef>
        </p:style>
        <p:txBody>
          <a:bodyPr anchor="ctr"/>
          <a:lstStyle/>
          <a:p>
            <a:pPr>
              <a:defRPr/>
            </a:pPr>
            <a:r>
              <a:rPr lang="kk-KZ" sz="2400" b="1" dirty="0">
                <a:solidFill>
                  <a:srgbClr val="FF0000"/>
                </a:solidFill>
                <a:latin typeface="Times New Roman" pitchFamily="18" charset="0"/>
                <a:ea typeface="Calibri"/>
                <a:cs typeface="Times New Roman" pitchFamily="18" charset="0"/>
              </a:rPr>
              <a:t>Оқулықпен жұмыс</a:t>
            </a:r>
            <a:r>
              <a:rPr lang="kk-KZ" sz="2400" dirty="0">
                <a:solidFill>
                  <a:srgbClr val="FF0000"/>
                </a:solidFill>
                <a:latin typeface="Times New Roman" pitchFamily="18" charset="0"/>
                <a:ea typeface="Calibri"/>
                <a:cs typeface="Times New Roman" pitchFamily="18" charset="0"/>
              </a:rPr>
              <a:t> </a:t>
            </a:r>
            <a:br>
              <a:rPr lang="kk-KZ" sz="2400" dirty="0">
                <a:solidFill>
                  <a:srgbClr val="FF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   </a:t>
            </a:r>
            <a:r>
              <a:rPr lang="kk-KZ" sz="2400" dirty="0">
                <a:solidFill>
                  <a:srgbClr val="C00000"/>
                </a:solidFill>
                <a:latin typeface="Times New Roman" pitchFamily="18" charset="0"/>
                <a:ea typeface="Calibri"/>
                <a:cs typeface="Times New Roman" pitchFamily="18" charset="0"/>
              </a:rPr>
              <a:t>Енді оқулығымыздан «</a:t>
            </a:r>
            <a:r>
              <a:rPr lang="kk-KZ" sz="2400" b="1" dirty="0">
                <a:solidFill>
                  <a:srgbClr val="C00000"/>
                </a:solidFill>
                <a:latin typeface="Times New Roman" pitchFamily="18" charset="0"/>
                <a:ea typeface="Calibri"/>
                <a:cs typeface="Times New Roman" pitchFamily="18" charset="0"/>
              </a:rPr>
              <a:t>Обал деген не?»</a:t>
            </a:r>
            <a:r>
              <a:rPr lang="kk-KZ" sz="2400" dirty="0">
                <a:solidFill>
                  <a:srgbClr val="C00000"/>
                </a:solidFill>
                <a:latin typeface="Times New Roman" pitchFamily="18" charset="0"/>
                <a:ea typeface="Calibri"/>
                <a:cs typeface="Times New Roman" pitchFamily="18" charset="0"/>
              </a:rPr>
              <a:t> деген мәтінін оқиық. (Іштей оқу)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Ал, балалар, осы мәтіннен не ұқтыңдар?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 Осы мәтінді сурет бойынша Ерасыл әңгімелеп берсін.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Суреттегі балаларға айтар қандай ұсыныстарың бар?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 1.Нанды жерге тастауға болмайды, обал болады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2. Нан болса, әнде болады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3. Ас атасы-нан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4. Нансыз өмір жоқ </a:t>
            </a:r>
          </a:p>
          <a:p>
            <a:pPr>
              <a:defRPr/>
            </a:pPr>
            <a:r>
              <a:rPr lang="kk-KZ" sz="2400" dirty="0">
                <a:solidFill>
                  <a:srgbClr val="C00000"/>
                </a:solidFill>
                <a:latin typeface="Times New Roman" pitchFamily="18" charset="0"/>
                <a:ea typeface="Calibri"/>
                <a:cs typeface="Times New Roman" pitchFamily="18" charset="0"/>
              </a:rPr>
              <a:t> Балалар, нан дастарханға қандай еңбекпен келетінін білесіңдер ме? </a:t>
            </a:r>
            <a:endParaRPr lang="kk-KZ" sz="24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58170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одним скругленным углом 1"/>
          <p:cNvSpPr/>
          <p:nvPr/>
        </p:nvSpPr>
        <p:spPr>
          <a:xfrm>
            <a:off x="179512" y="609600"/>
            <a:ext cx="8712968" cy="5867400"/>
          </a:xfrm>
          <a:prstGeom prst="round1Rect">
            <a:avLst/>
          </a:prstGeom>
        </p:spPr>
        <p:style>
          <a:lnRef idx="1">
            <a:schemeClr val="accent5"/>
          </a:lnRef>
          <a:fillRef idx="3">
            <a:schemeClr val="accent5"/>
          </a:fillRef>
          <a:effectRef idx="2">
            <a:schemeClr val="accent5"/>
          </a:effectRef>
          <a:fontRef idx="minor">
            <a:schemeClr val="lt1"/>
          </a:fontRef>
        </p:style>
        <p:txBody>
          <a:bodyPr anchor="ctr"/>
          <a:lstStyle/>
          <a:p>
            <a:pPr>
              <a:defRPr/>
            </a:pPr>
            <a:r>
              <a:rPr lang="kk-KZ" sz="2400" b="1" dirty="0">
                <a:solidFill>
                  <a:srgbClr val="FF0000"/>
                </a:solidFill>
                <a:latin typeface="Times New Roman" pitchFamily="18" charset="0"/>
                <a:ea typeface="Calibri"/>
                <a:cs typeface="Times New Roman" pitchFamily="18" charset="0"/>
              </a:rPr>
              <a:t>Көрініс</a:t>
            </a:r>
            <a:r>
              <a:rPr lang="kk-KZ" sz="2000" dirty="0">
                <a:solidFill>
                  <a:srgbClr val="C00000"/>
                </a:solidFill>
                <a:latin typeface="Times New Roman" pitchFamily="18" charset="0"/>
                <a:ea typeface="Calibri"/>
                <a:cs typeface="Times New Roman" pitchFamily="18" charset="0"/>
              </a:rPr>
              <a:t>: </a:t>
            </a:r>
            <a:r>
              <a:rPr lang="kk-KZ" dirty="0">
                <a:solidFill>
                  <a:srgbClr val="C00000"/>
                </a:solidFill>
                <a:latin typeface="Times New Roman" pitchFamily="18" charset="0"/>
                <a:ea typeface="Calibri"/>
                <a:cs typeface="Times New Roman" pitchFamily="18" charset="0"/>
              </a:rPr>
              <a:t>«Қайдан келдің, бауырсақ ?»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Қазір «</a:t>
            </a:r>
            <a:r>
              <a:rPr lang="kk-KZ" b="1" dirty="0">
                <a:solidFill>
                  <a:srgbClr val="C00000"/>
                </a:solidFill>
                <a:latin typeface="Times New Roman" pitchFamily="18" charset="0"/>
                <a:ea typeface="Calibri"/>
                <a:cs typeface="Times New Roman" pitchFamily="18" charset="0"/>
              </a:rPr>
              <a:t>Қайдан келдің, бауырсақ?»</a:t>
            </a:r>
            <a:r>
              <a:rPr lang="kk-KZ" dirty="0">
                <a:solidFill>
                  <a:srgbClr val="C00000"/>
                </a:solidFill>
                <a:latin typeface="Times New Roman" pitchFamily="18" charset="0"/>
                <a:ea typeface="Calibri"/>
                <a:cs typeface="Times New Roman" pitchFamily="18" charset="0"/>
              </a:rPr>
              <a:t> деген көріністі тамашалайық.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Дастарханда шашылып,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Жатты аппақ бауырсақ.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Бауырсаққа қызығып,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Қарап тұрып көзін сап: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-Қайдан келдің, бауырсақ ?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Деп сұрады қуыршақ.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-Дүкеннен келдім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Нан сатқан,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Деді оған бауырсақ.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 Дүкенге келдің қай жақтан?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 Наубайдан келдім нан жапқан.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 Наубайға келдің қай жақтан?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 Диірменнен. келдім ұн тартқан.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 Диірменге келдің қай жақтан?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 Даладан келдім кең жатқан.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Жер-анам менің көселген,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Диқандар мені өсірген </a:t>
            </a:r>
            <a:br>
              <a:rPr lang="kk-KZ" dirty="0">
                <a:solidFill>
                  <a:srgbClr val="C00000"/>
                </a:solidFill>
                <a:latin typeface="Times New Roman" pitchFamily="18" charset="0"/>
                <a:ea typeface="Calibri"/>
                <a:cs typeface="Times New Roman" pitchFamily="18" charset="0"/>
              </a:rPr>
            </a:br>
            <a:r>
              <a:rPr lang="kk-KZ" dirty="0">
                <a:solidFill>
                  <a:srgbClr val="C00000"/>
                </a:solidFill>
                <a:latin typeface="Times New Roman" pitchFamily="18" charset="0"/>
                <a:ea typeface="Calibri"/>
                <a:cs typeface="Times New Roman" pitchFamily="18" charset="0"/>
              </a:rPr>
              <a:t>-  Рахмет, балалар, мінекей нан дастарханға үлкен еңбекпе</a:t>
            </a:r>
            <a:r>
              <a:rPr lang="kk-KZ" sz="2000" dirty="0">
                <a:solidFill>
                  <a:srgbClr val="C00000"/>
                </a:solidFill>
                <a:latin typeface="Times New Roman" pitchFamily="18" charset="0"/>
                <a:ea typeface="Calibri"/>
                <a:cs typeface="Times New Roman" pitchFamily="18" charset="0"/>
              </a:rPr>
              <a:t>н келеді екен. </a:t>
            </a:r>
            <a:br>
              <a:rPr lang="kk-KZ" sz="2000" dirty="0">
                <a:solidFill>
                  <a:srgbClr val="C00000"/>
                </a:solidFill>
                <a:latin typeface="Times New Roman" pitchFamily="18" charset="0"/>
                <a:ea typeface="Calibri"/>
                <a:cs typeface="Times New Roman" pitchFamily="18" charset="0"/>
              </a:rPr>
            </a:br>
            <a:r>
              <a:rPr lang="kk-KZ" sz="2000" dirty="0">
                <a:solidFill>
                  <a:srgbClr val="C00000"/>
                </a:solidFill>
                <a:latin typeface="Times New Roman" pitchFamily="18" charset="0"/>
                <a:ea typeface="Calibri"/>
                <a:cs typeface="Times New Roman" pitchFamily="18" charset="0"/>
              </a:rPr>
              <a:t>Нанды шашпау, аяққа баспау керек, обал болады екен</a:t>
            </a:r>
            <a:r>
              <a:rPr lang="kk-KZ" sz="2000" dirty="0">
                <a:solidFill>
                  <a:srgbClr val="C00000"/>
                </a:solidFill>
                <a:latin typeface="Calibri"/>
                <a:ea typeface="Calibri"/>
                <a:cs typeface="Times New Roman"/>
              </a:rPr>
              <a:t>. </a:t>
            </a:r>
            <a:endParaRPr lang="kk-KZ" sz="2000" dirty="0">
              <a:solidFill>
                <a:srgbClr val="C00000"/>
              </a:solidFill>
            </a:endParaRPr>
          </a:p>
        </p:txBody>
      </p:sp>
    </p:spTree>
    <p:extLst>
      <p:ext uri="{BB962C8B-B14F-4D97-AF65-F5344CB8AC3E}">
        <p14:creationId xmlns:p14="http://schemas.microsoft.com/office/powerpoint/2010/main" val="2111428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685800" y="838200"/>
            <a:ext cx="7391400" cy="4832350"/>
          </a:xfrm>
          <a:prstGeom prst="rect">
            <a:avLst/>
          </a:prstGeom>
          <a:ln/>
          <a:extLst/>
        </p:spPr>
        <p:style>
          <a:lnRef idx="1">
            <a:schemeClr val="accent5"/>
          </a:lnRef>
          <a:fillRef idx="3">
            <a:schemeClr val="accent5"/>
          </a:fillRef>
          <a:effectRef idx="2">
            <a:schemeClr val="accent5"/>
          </a:effectRef>
          <a:fontRef idx="minor">
            <a:schemeClr val="lt1"/>
          </a:fontRef>
        </p:style>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kk-KZ" sz="2800" b="1" dirty="0">
                <a:solidFill>
                  <a:srgbClr val="FF0000"/>
                </a:solidFill>
                <a:latin typeface="Times New Roman" pitchFamily="18" charset="0"/>
                <a:ea typeface="Calibri" pitchFamily="34" charset="0"/>
                <a:cs typeface="Times New Roman" pitchFamily="18" charset="0"/>
              </a:rPr>
              <a:t>Сергіту сәті</a:t>
            </a:r>
            <a:r>
              <a:rPr lang="kk-KZ" sz="2800" dirty="0">
                <a:solidFill>
                  <a:srgbClr val="FF0000"/>
                </a:solidFill>
                <a:latin typeface="Times New Roman" pitchFamily="18" charset="0"/>
                <a:ea typeface="Calibri" pitchFamily="34" charset="0"/>
                <a:cs typeface="Times New Roman" pitchFamily="18" charset="0"/>
              </a:rPr>
              <a:t> </a:t>
            </a:r>
            <a:br>
              <a:rPr lang="kk-KZ" sz="2800" dirty="0">
                <a:solidFill>
                  <a:srgbClr val="FF0000"/>
                </a:solidFill>
                <a:latin typeface="Times New Roman" pitchFamily="18" charset="0"/>
                <a:ea typeface="Calibri" pitchFamily="34" charset="0"/>
                <a:cs typeface="Times New Roman" pitchFamily="18" charset="0"/>
              </a:rPr>
            </a:br>
            <a:r>
              <a:rPr lang="kk-KZ" sz="2800" dirty="0">
                <a:solidFill>
                  <a:srgbClr val="000000"/>
                </a:solidFill>
                <a:latin typeface="Times New Roman" pitchFamily="18" charset="0"/>
                <a:ea typeface="Calibri" pitchFamily="34" charset="0"/>
                <a:cs typeface="Times New Roman" pitchFamily="18" charset="0"/>
              </a:rPr>
              <a:t> </a:t>
            </a:r>
            <a:r>
              <a:rPr lang="kk-KZ" sz="2800" dirty="0">
                <a:solidFill>
                  <a:srgbClr val="C00000"/>
                </a:solidFill>
                <a:latin typeface="Times New Roman" pitchFamily="18" charset="0"/>
                <a:ea typeface="Calibri" pitchFamily="34" charset="0"/>
                <a:cs typeface="Times New Roman" pitchFamily="18" charset="0"/>
              </a:rPr>
              <a:t>Енді нанға байланысты сергіту жаттығуын жасайық. </a:t>
            </a:r>
            <a:br>
              <a:rPr lang="kk-KZ" sz="2800" dirty="0">
                <a:solidFill>
                  <a:srgbClr val="C00000"/>
                </a:solidFill>
                <a:latin typeface="Times New Roman" pitchFamily="18" charset="0"/>
                <a:ea typeface="Calibri" pitchFamily="34" charset="0"/>
                <a:cs typeface="Times New Roman" pitchFamily="18" charset="0"/>
              </a:rPr>
            </a:br>
            <a:r>
              <a:rPr lang="kk-KZ" sz="2800" b="1" dirty="0">
                <a:solidFill>
                  <a:srgbClr val="C00000"/>
                </a:solidFill>
                <a:latin typeface="Times New Roman" pitchFamily="18" charset="0"/>
                <a:ea typeface="Calibri" pitchFamily="34" charset="0"/>
                <a:cs typeface="Times New Roman" pitchFamily="18" charset="0"/>
              </a:rPr>
              <a:t>Нан қоқымын шашпаңдар, </a:t>
            </a:r>
            <a:br>
              <a:rPr lang="kk-KZ" sz="2800" b="1" dirty="0">
                <a:solidFill>
                  <a:srgbClr val="C00000"/>
                </a:solidFill>
                <a:latin typeface="Times New Roman" pitchFamily="18" charset="0"/>
                <a:ea typeface="Calibri" pitchFamily="34" charset="0"/>
                <a:cs typeface="Times New Roman" pitchFamily="18" charset="0"/>
              </a:rPr>
            </a:br>
            <a:r>
              <a:rPr lang="kk-KZ" sz="2800" b="1" dirty="0">
                <a:solidFill>
                  <a:srgbClr val="C00000"/>
                </a:solidFill>
                <a:latin typeface="Times New Roman" pitchFamily="18" charset="0"/>
                <a:ea typeface="Calibri" pitchFamily="34" charset="0"/>
                <a:cs typeface="Times New Roman" pitchFamily="18" charset="0"/>
              </a:rPr>
              <a:t>Жерде жатса баспаңдар. </a:t>
            </a:r>
            <a:br>
              <a:rPr lang="kk-KZ" sz="2800" b="1" dirty="0">
                <a:solidFill>
                  <a:srgbClr val="C00000"/>
                </a:solidFill>
                <a:latin typeface="Times New Roman" pitchFamily="18" charset="0"/>
                <a:ea typeface="Calibri" pitchFamily="34" charset="0"/>
                <a:cs typeface="Times New Roman" pitchFamily="18" charset="0"/>
              </a:rPr>
            </a:br>
            <a:r>
              <a:rPr lang="kk-KZ" sz="2800" b="1" dirty="0">
                <a:solidFill>
                  <a:srgbClr val="C00000"/>
                </a:solidFill>
                <a:latin typeface="Times New Roman" pitchFamily="18" charset="0"/>
                <a:ea typeface="Calibri" pitchFamily="34" charset="0"/>
                <a:cs typeface="Times New Roman" pitchFamily="18" charset="0"/>
              </a:rPr>
              <a:t>Теріп алып қастерлеп, </a:t>
            </a:r>
            <a:br>
              <a:rPr lang="kk-KZ" sz="2800" b="1" dirty="0">
                <a:solidFill>
                  <a:srgbClr val="C00000"/>
                </a:solidFill>
                <a:latin typeface="Times New Roman" pitchFamily="18" charset="0"/>
                <a:ea typeface="Calibri" pitchFamily="34" charset="0"/>
                <a:cs typeface="Times New Roman" pitchFamily="18" charset="0"/>
              </a:rPr>
            </a:br>
            <a:r>
              <a:rPr lang="kk-KZ" sz="2800" b="1" dirty="0">
                <a:solidFill>
                  <a:srgbClr val="C00000"/>
                </a:solidFill>
                <a:latin typeface="Times New Roman" pitchFamily="18" charset="0"/>
                <a:ea typeface="Calibri" pitchFamily="34" charset="0"/>
                <a:cs typeface="Times New Roman" pitchFamily="18" charset="0"/>
              </a:rPr>
              <a:t>Торғайларға тастаңдар</a:t>
            </a:r>
            <a:r>
              <a:rPr lang="kk-KZ" sz="2800" dirty="0">
                <a:solidFill>
                  <a:srgbClr val="C00000"/>
                </a:solidFill>
                <a:latin typeface="Times New Roman" pitchFamily="18" charset="0"/>
                <a:ea typeface="Calibri" pitchFamily="34" charset="0"/>
                <a:cs typeface="Times New Roman" pitchFamily="18" charset="0"/>
              </a:rPr>
              <a:t>. </a:t>
            </a:r>
            <a:br>
              <a:rPr lang="kk-KZ" sz="2800" dirty="0">
                <a:solidFill>
                  <a:srgbClr val="C00000"/>
                </a:solidFill>
                <a:latin typeface="Times New Roman" pitchFamily="18" charset="0"/>
                <a:ea typeface="Calibri" pitchFamily="34" charset="0"/>
                <a:cs typeface="Times New Roman" pitchFamily="18" charset="0"/>
              </a:rPr>
            </a:br>
            <a:r>
              <a:rPr lang="kk-KZ" sz="2800" dirty="0">
                <a:solidFill>
                  <a:srgbClr val="C00000"/>
                </a:solidFill>
                <a:latin typeface="Times New Roman" pitchFamily="18" charset="0"/>
                <a:ea typeface="Calibri" pitchFamily="34" charset="0"/>
                <a:cs typeface="Times New Roman" pitchFamily="18" charset="0"/>
              </a:rPr>
              <a:t>  Нанды жерге тастауға болмайды, жерде жатқанын көрсек құстарға </a:t>
            </a:r>
            <a:br>
              <a:rPr lang="kk-KZ" sz="2800" dirty="0">
                <a:solidFill>
                  <a:srgbClr val="C00000"/>
                </a:solidFill>
                <a:latin typeface="Times New Roman" pitchFamily="18" charset="0"/>
                <a:ea typeface="Calibri" pitchFamily="34" charset="0"/>
                <a:cs typeface="Times New Roman" pitchFamily="18" charset="0"/>
              </a:rPr>
            </a:br>
            <a:r>
              <a:rPr lang="kk-KZ" sz="2800" dirty="0">
                <a:solidFill>
                  <a:srgbClr val="C00000"/>
                </a:solidFill>
                <a:latin typeface="Times New Roman" pitchFamily="18" charset="0"/>
                <a:ea typeface="Calibri" pitchFamily="34" charset="0"/>
                <a:cs typeface="Times New Roman" pitchFamily="18" charset="0"/>
              </a:rPr>
              <a:t>тастау керек. Олар оны қорек етеді. </a:t>
            </a:r>
            <a:br>
              <a:rPr lang="kk-KZ" sz="2800" dirty="0">
                <a:solidFill>
                  <a:srgbClr val="C00000"/>
                </a:solidFill>
                <a:latin typeface="Times New Roman" pitchFamily="18" charset="0"/>
                <a:ea typeface="Calibri" pitchFamily="34" charset="0"/>
                <a:cs typeface="Times New Roman" pitchFamily="18" charset="0"/>
              </a:rPr>
            </a:br>
            <a:endParaRPr lang="ru-RU" altLang="ru-RU" sz="2800" dirty="0">
              <a:solidFill>
                <a:srgbClr val="C00000"/>
              </a:solidFill>
              <a:latin typeface="Times New Roman" pitchFamily="18" charset="0"/>
              <a:ea typeface="Calibri" pitchFamily="34" charset="0"/>
              <a:cs typeface="Times New Roman" pitchFamily="18" charset="0"/>
            </a:endParaRPr>
          </a:p>
        </p:txBody>
      </p:sp>
    </p:spTree>
    <p:extLst>
      <p:ext uri="{BB962C8B-B14F-4D97-AF65-F5344CB8AC3E}">
        <p14:creationId xmlns:p14="http://schemas.microsoft.com/office/powerpoint/2010/main" val="1488648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7"/>
          <p:cNvSpPr txBox="1">
            <a:spLocks noChangeArrowheads="1"/>
          </p:cNvSpPr>
          <p:nvPr/>
        </p:nvSpPr>
        <p:spPr bwMode="auto">
          <a:xfrm>
            <a:off x="1143000" y="533400"/>
            <a:ext cx="5791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50000"/>
              </a:spcBef>
            </a:pPr>
            <a:endParaRPr lang="ru-RU" altLang="ru-RU" sz="3200" b="1">
              <a:latin typeface="Times New Roman" pitchFamily="18" charset="0"/>
            </a:endParaRPr>
          </a:p>
        </p:txBody>
      </p:sp>
      <p:sp>
        <p:nvSpPr>
          <p:cNvPr id="2" name="Прямоугольник с одним скругленным углом 1"/>
          <p:cNvSpPr/>
          <p:nvPr/>
        </p:nvSpPr>
        <p:spPr>
          <a:xfrm>
            <a:off x="762000" y="685800"/>
            <a:ext cx="7770440" cy="4876800"/>
          </a:xfrm>
          <a:prstGeom prst="round1Rect">
            <a:avLst/>
          </a:prstGeom>
        </p:spPr>
        <p:style>
          <a:lnRef idx="1">
            <a:schemeClr val="accent5"/>
          </a:lnRef>
          <a:fillRef idx="3">
            <a:schemeClr val="accent5"/>
          </a:fillRef>
          <a:effectRef idx="2">
            <a:schemeClr val="accent5"/>
          </a:effectRef>
          <a:fontRef idx="minor">
            <a:schemeClr val="lt1"/>
          </a:fontRef>
        </p:style>
        <p:txBody>
          <a:bodyPr anchor="ctr"/>
          <a:lstStyle/>
          <a:p>
            <a:pPr>
              <a:defRPr/>
            </a:pPr>
            <a:r>
              <a:rPr lang="kk-KZ" sz="2400" b="1" dirty="0">
                <a:solidFill>
                  <a:srgbClr val="FF0000"/>
                </a:solidFill>
                <a:latin typeface="Times New Roman" pitchFamily="18" charset="0"/>
                <a:ea typeface="Calibri" pitchFamily="34" charset="0"/>
                <a:cs typeface="Times New Roman" pitchFamily="18" charset="0"/>
              </a:rPr>
              <a:t>Дәптермен жұмыс </a:t>
            </a:r>
            <a:r>
              <a:rPr lang="kk-KZ" sz="2400" dirty="0">
                <a:solidFill>
                  <a:srgbClr val="FF0000"/>
                </a:solidFill>
                <a:latin typeface="Times New Roman" pitchFamily="18" charset="0"/>
                <a:ea typeface="Calibri" pitchFamily="34" charset="0"/>
                <a:cs typeface="Times New Roman" pitchFamily="18" charset="0"/>
              </a:rPr>
              <a:t/>
            </a:r>
            <a:br>
              <a:rPr lang="kk-KZ" sz="2400" dirty="0">
                <a:solidFill>
                  <a:srgbClr val="FF0000"/>
                </a:solidFill>
                <a:latin typeface="Times New Roman" pitchFamily="18" charset="0"/>
                <a:ea typeface="Calibri" pitchFamily="34" charset="0"/>
                <a:cs typeface="Times New Roman" pitchFamily="18" charset="0"/>
              </a:rPr>
            </a:br>
            <a:r>
              <a:rPr lang="kk-KZ" dirty="0">
                <a:solidFill>
                  <a:srgbClr val="FF0000"/>
                </a:solidFill>
                <a:latin typeface="Times New Roman" pitchFamily="18" charset="0"/>
                <a:ea typeface="Calibri" pitchFamily="34" charset="0"/>
                <a:cs typeface="Times New Roman" pitchFamily="18" charset="0"/>
              </a:rPr>
              <a:t> </a:t>
            </a:r>
            <a:r>
              <a:rPr lang="kk-KZ" sz="2400" dirty="0">
                <a:solidFill>
                  <a:srgbClr val="C00000"/>
                </a:solidFill>
                <a:latin typeface="Times New Roman" pitchFamily="18" charset="0"/>
                <a:ea typeface="Calibri" pitchFamily="34" charset="0"/>
                <a:cs typeface="Times New Roman" pitchFamily="18" charset="0"/>
              </a:rPr>
              <a:t>Дәптердегі сурет бойынша берілген суреттерді бояп, Сурет бойынша әңгіме құрастыру.</a:t>
            </a:r>
            <a:br>
              <a:rPr lang="kk-KZ" sz="2400" dirty="0">
                <a:solidFill>
                  <a:srgbClr val="C00000"/>
                </a:solidFill>
                <a:latin typeface="Times New Roman" pitchFamily="18" charset="0"/>
                <a:ea typeface="Calibri" pitchFamily="34" charset="0"/>
                <a:cs typeface="Times New Roman" pitchFamily="18" charset="0"/>
              </a:rPr>
            </a:br>
            <a:r>
              <a:rPr lang="kk-KZ" sz="2400" dirty="0">
                <a:solidFill>
                  <a:srgbClr val="C00000"/>
                </a:solidFill>
                <a:latin typeface="Times New Roman" pitchFamily="18" charset="0"/>
                <a:ea typeface="Calibri" pitchFamily="34" charset="0"/>
                <a:cs typeface="Times New Roman" pitchFamily="18" charset="0"/>
              </a:rPr>
              <a:t> Оқушылардың жазған әңгімесіне үзінді. Бейбіт Дамир.</a:t>
            </a:r>
          </a:p>
          <a:p>
            <a:pPr>
              <a:defRPr/>
            </a:pPr>
            <a:r>
              <a:rPr lang="kk-KZ" sz="2400" dirty="0">
                <a:solidFill>
                  <a:srgbClr val="C00000"/>
                </a:solidFill>
                <a:latin typeface="Times New Roman" pitchFamily="18" charset="0"/>
                <a:ea typeface="Calibri" pitchFamily="34" charset="0"/>
                <a:cs typeface="Times New Roman" pitchFamily="18" charset="0"/>
              </a:rPr>
              <a:t> Бұл сурет бойынша мен мынаны айтқым келеді. Бұл бала ағашты бекерге сындырып жатыр. Ол ағаштың бір талын сындырса ,ол ағаш та жылайды. Оның шашы деген сөз . Өз шашыңды жұлса қандай сезімде болса ,ол ағаш та солай сезініп тұр деген сөз. Сондықтан бұл суреттен өнеге алмау керек. Ағашты күтіп баптап, табиғатты аялау керек.  Ағашқа обал болады.</a:t>
            </a:r>
          </a:p>
        </p:txBody>
      </p:sp>
    </p:spTree>
    <p:extLst>
      <p:ext uri="{BB962C8B-B14F-4D97-AF65-F5344CB8AC3E}">
        <p14:creationId xmlns:p14="http://schemas.microsoft.com/office/powerpoint/2010/main" val="1605910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47" name="Прямоугольник 17546"/>
          <p:cNvSpPr/>
          <p:nvPr/>
        </p:nvSpPr>
        <p:spPr>
          <a:xfrm>
            <a:off x="899592" y="764704"/>
            <a:ext cx="7438996" cy="5262979"/>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scene3d>
              <a:camera prst="orthographicFront"/>
              <a:lightRig rig="soft" dir="t">
                <a:rot lat="0" lon="0" rev="10800000"/>
              </a:lightRig>
            </a:scene3d>
            <a:sp3d>
              <a:bevelT w="27940" h="12700"/>
              <a:contourClr>
                <a:srgbClr val="DDDDDD"/>
              </a:contourClr>
            </a:sp3d>
          </a:bodyPr>
          <a:lstStyle/>
          <a:p>
            <a:pPr>
              <a:spcAft>
                <a:spcPts val="0"/>
              </a:spcAft>
              <a:defRPr/>
            </a:pPr>
            <a:r>
              <a:rPr lang="kk-KZ" sz="2400" b="1" spc="150" dirty="0">
                <a:ln w="11430"/>
                <a:solidFill>
                  <a:srgbClr val="FF0000"/>
                </a:solidFill>
                <a:effectLst>
                  <a:outerShdw blurRad="25400" algn="tl" rotWithShape="0">
                    <a:srgbClr val="000000">
                      <a:alpha val="43000"/>
                    </a:srgbClr>
                  </a:outerShdw>
                </a:effectLst>
                <a:latin typeface="Times New Roman"/>
                <a:ea typeface="Calibri"/>
                <a:cs typeface="Times New Roman"/>
              </a:rPr>
              <a:t>Балалар, бәріңді «жүректен - жүрекке» атты шеңберге шақырамын.  Балалр бүгінгі күні  Сара апайымыздың туған күніне орай біз ол ксінің еңбегін бағалай отырып  сауапты  іс жасайық .Біз Сара апамызға арнап өлеңдер оқып , өз жасаған сыйлықтарымызды ұсынбақшымыз.</a:t>
            </a:r>
          </a:p>
          <a:p>
            <a:pPr>
              <a:spcAft>
                <a:spcPts val="0"/>
              </a:spcAft>
              <a:defRPr/>
            </a:pPr>
            <a:endParaRPr lang="kk-KZ" sz="2400" b="1" spc="150" dirty="0">
              <a:ln w="11430"/>
              <a:solidFill>
                <a:srgbClr val="FF0000"/>
              </a:solidFill>
              <a:effectLst>
                <a:outerShdw blurRad="25400" algn="tl" rotWithShape="0">
                  <a:srgbClr val="000000">
                    <a:alpha val="43000"/>
                  </a:srgbClr>
                </a:outerShdw>
              </a:effectLst>
              <a:latin typeface="Times New Roman"/>
              <a:ea typeface="Calibri"/>
              <a:cs typeface="Times New Roman"/>
            </a:endParaRPr>
          </a:p>
          <a:p>
            <a:pPr>
              <a:spcAft>
                <a:spcPts val="0"/>
              </a:spcAft>
              <a:defRPr/>
            </a:pPr>
            <a:endParaRPr lang="kk-KZ" sz="2400" b="1" spc="150" dirty="0">
              <a:ln w="11430"/>
              <a:solidFill>
                <a:srgbClr val="F8F8F8"/>
              </a:solidFill>
              <a:effectLst>
                <a:outerShdw blurRad="25400" algn="tl" rotWithShape="0">
                  <a:srgbClr val="000000">
                    <a:alpha val="43000"/>
                  </a:srgbClr>
                </a:outerShdw>
              </a:effectLst>
              <a:latin typeface="Times New Roman"/>
              <a:ea typeface="Calibri"/>
              <a:cs typeface="Times New Roman"/>
            </a:endParaRPr>
          </a:p>
          <a:p>
            <a:pPr>
              <a:spcAft>
                <a:spcPts val="0"/>
              </a:spcAft>
              <a:defRPr/>
            </a:pPr>
            <a:endParaRPr lang="kk-KZ" sz="2400" b="1" spc="150" dirty="0">
              <a:ln w="11430"/>
              <a:solidFill>
                <a:srgbClr val="F8F8F8"/>
              </a:solidFill>
              <a:effectLst>
                <a:outerShdw blurRad="25400" algn="tl" rotWithShape="0">
                  <a:srgbClr val="000000">
                    <a:alpha val="43000"/>
                  </a:srgbClr>
                </a:outerShdw>
              </a:effectLst>
              <a:latin typeface="Times New Roman"/>
              <a:ea typeface="Calibri"/>
              <a:cs typeface="Times New Roman"/>
            </a:endParaRPr>
          </a:p>
          <a:p>
            <a:pPr>
              <a:spcAft>
                <a:spcPts val="0"/>
              </a:spcAft>
              <a:defRPr/>
            </a:pPr>
            <a:endParaRPr lang="kk-KZ" sz="1200" b="1" spc="150" dirty="0">
              <a:ln w="11430"/>
              <a:solidFill>
                <a:srgbClr val="F8F8F8"/>
              </a:solidFill>
              <a:effectLst>
                <a:outerShdw blurRad="25400" algn="tl" rotWithShape="0">
                  <a:srgbClr val="000000">
                    <a:alpha val="43000"/>
                  </a:srgbClr>
                </a:outerShdw>
              </a:effectLst>
              <a:latin typeface="Times New Roman"/>
              <a:ea typeface="Calibri"/>
              <a:cs typeface="Times New Roman"/>
            </a:endParaRPr>
          </a:p>
          <a:p>
            <a:pPr>
              <a:spcAft>
                <a:spcPts val="0"/>
              </a:spcAft>
              <a:defRPr/>
            </a:pPr>
            <a:endParaRPr lang="kk-KZ" sz="1200" b="1" spc="150" dirty="0">
              <a:ln w="11430"/>
              <a:solidFill>
                <a:srgbClr val="F8F8F8"/>
              </a:solidFill>
              <a:effectLst>
                <a:outerShdw blurRad="25400" algn="tl" rotWithShape="0">
                  <a:srgbClr val="000000">
                    <a:alpha val="43000"/>
                  </a:srgbClr>
                </a:outerShdw>
              </a:effectLst>
              <a:latin typeface="Times New Roman"/>
              <a:ea typeface="Calibri"/>
              <a:cs typeface="Times New Roman"/>
            </a:endParaRPr>
          </a:p>
          <a:p>
            <a:pPr>
              <a:spcAft>
                <a:spcPts val="0"/>
              </a:spcAft>
              <a:defRPr/>
            </a:pPr>
            <a:endParaRPr lang="kk-KZ" sz="1200" b="1" spc="150" dirty="0">
              <a:ln w="11430"/>
              <a:solidFill>
                <a:srgbClr val="F8F8F8"/>
              </a:solidFill>
              <a:effectLst>
                <a:outerShdw blurRad="25400" algn="tl" rotWithShape="0">
                  <a:srgbClr val="000000">
                    <a:alpha val="43000"/>
                  </a:srgbClr>
                </a:outerShdw>
              </a:effectLst>
              <a:latin typeface="Times New Roman"/>
              <a:ea typeface="Calibri"/>
              <a:cs typeface="Times New Roman"/>
            </a:endParaRPr>
          </a:p>
          <a:p>
            <a:pPr>
              <a:spcAft>
                <a:spcPts val="0"/>
              </a:spcAft>
              <a:defRPr/>
            </a:pPr>
            <a:endParaRPr lang="kk-KZ" sz="1200" b="1" spc="150" dirty="0">
              <a:ln w="11430"/>
              <a:solidFill>
                <a:srgbClr val="F8F8F8"/>
              </a:solidFill>
              <a:effectLst>
                <a:outerShdw blurRad="25400" algn="tl" rotWithShape="0">
                  <a:srgbClr val="000000">
                    <a:alpha val="43000"/>
                  </a:srgbClr>
                </a:outerShdw>
              </a:effectLst>
              <a:latin typeface="Times New Roman"/>
              <a:ea typeface="Calibri"/>
              <a:cs typeface="Times New Roman"/>
            </a:endParaRPr>
          </a:p>
          <a:p>
            <a:pPr>
              <a:spcAft>
                <a:spcPts val="0"/>
              </a:spcAft>
              <a:defRPr/>
            </a:pPr>
            <a:endParaRPr lang="kk-KZ" sz="1200" b="1" spc="150" dirty="0">
              <a:ln w="11430"/>
              <a:solidFill>
                <a:srgbClr val="F8F8F8"/>
              </a:solidFill>
              <a:effectLst>
                <a:outerShdw blurRad="25400" algn="tl" rotWithShape="0">
                  <a:srgbClr val="000000">
                    <a:alpha val="43000"/>
                  </a:srgbClr>
                </a:outerShdw>
              </a:effectLst>
              <a:latin typeface="Times New Roman"/>
              <a:ea typeface="Calibri"/>
              <a:cs typeface="Times New Roman"/>
            </a:endParaRPr>
          </a:p>
          <a:p>
            <a:pPr>
              <a:spcAft>
                <a:spcPts val="0"/>
              </a:spcAft>
              <a:defRPr/>
            </a:pPr>
            <a:endParaRPr lang="kk-KZ" sz="1200" b="1" spc="150" dirty="0">
              <a:ln w="11430"/>
              <a:solidFill>
                <a:srgbClr val="F8F8F8"/>
              </a:solidFill>
              <a:effectLst>
                <a:outerShdw blurRad="25400" algn="tl" rotWithShape="0">
                  <a:srgbClr val="000000">
                    <a:alpha val="43000"/>
                  </a:srgbClr>
                </a:outerShdw>
              </a:effectLst>
              <a:latin typeface="Times New Roman"/>
              <a:ea typeface="Calibri"/>
              <a:cs typeface="Times New Roman"/>
            </a:endParaRPr>
          </a:p>
          <a:p>
            <a:pPr>
              <a:spcAft>
                <a:spcPts val="0"/>
              </a:spcAft>
              <a:defRPr/>
            </a:pPr>
            <a:endParaRPr lang="kk-KZ" sz="1200" b="1" spc="150" dirty="0">
              <a:ln w="11430"/>
              <a:solidFill>
                <a:srgbClr val="F8F8F8"/>
              </a:solidFill>
              <a:effectLst>
                <a:outerShdw blurRad="25400" algn="tl" rotWithShape="0">
                  <a:srgbClr val="000000">
                    <a:alpha val="43000"/>
                  </a:srgbClr>
                </a:outerShdw>
              </a:effectLst>
              <a:latin typeface="Times New Roman"/>
              <a:ea typeface="Calibri"/>
              <a:cs typeface="Times New Roman"/>
            </a:endParaRPr>
          </a:p>
          <a:p>
            <a:pPr>
              <a:spcAft>
                <a:spcPts val="0"/>
              </a:spcAft>
              <a:defRPr/>
            </a:pPr>
            <a:endParaRPr lang="kk-KZ" sz="1200" b="1" spc="150" dirty="0">
              <a:ln w="11430"/>
              <a:solidFill>
                <a:srgbClr val="F8F8F8"/>
              </a:solidFill>
              <a:effectLst>
                <a:outerShdw blurRad="25400" algn="tl" rotWithShape="0">
                  <a:srgbClr val="000000">
                    <a:alpha val="43000"/>
                  </a:srgbClr>
                </a:outerShdw>
              </a:effectLst>
              <a:latin typeface="Calibri"/>
              <a:ea typeface="Calibri"/>
              <a:cs typeface="Times New Roman"/>
            </a:endParaRPr>
          </a:p>
        </p:txBody>
      </p:sp>
    </p:spTree>
    <p:extLst>
      <p:ext uri="{BB962C8B-B14F-4D97-AF65-F5344CB8AC3E}">
        <p14:creationId xmlns:p14="http://schemas.microsoft.com/office/powerpoint/2010/main" val="1302278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ердце 1"/>
          <p:cNvSpPr/>
          <p:nvPr/>
        </p:nvSpPr>
        <p:spPr>
          <a:xfrm>
            <a:off x="533400" y="33338"/>
            <a:ext cx="7467600" cy="6400800"/>
          </a:xfrm>
          <a:prstGeom prst="heart">
            <a:avLst/>
          </a:prstGeom>
        </p:spPr>
        <p:style>
          <a:lnRef idx="1">
            <a:schemeClr val="accent2"/>
          </a:lnRef>
          <a:fillRef idx="3">
            <a:schemeClr val="accent2"/>
          </a:fillRef>
          <a:effectRef idx="2">
            <a:schemeClr val="accent2"/>
          </a:effectRef>
          <a:fontRef idx="minor">
            <a:schemeClr val="lt1"/>
          </a:fontRef>
        </p:style>
        <p:txBody>
          <a:bodyPr anchor="ctr"/>
          <a:lstStyle/>
          <a:p>
            <a:pPr>
              <a:spcAft>
                <a:spcPts val="0"/>
              </a:spcAft>
              <a:defRPr/>
            </a:pPr>
            <a:endParaRPr lang="kk-KZ" dirty="0">
              <a:ln>
                <a:solidFill>
                  <a:srgbClr val="FF0000"/>
                </a:solidFill>
              </a:ln>
              <a:solidFill>
                <a:srgbClr val="FF0000"/>
              </a:solidFill>
              <a:latin typeface="Times New Roman"/>
              <a:ea typeface="Calibri"/>
              <a:cs typeface="Times New Roman"/>
            </a:endParaRPr>
          </a:p>
          <a:p>
            <a:pPr>
              <a:spcAft>
                <a:spcPts val="0"/>
              </a:spcAft>
              <a:defRPr/>
            </a:pPr>
            <a:endParaRPr lang="kk-KZ" dirty="0">
              <a:latin typeface="Times New Roman"/>
              <a:ea typeface="Calibri"/>
              <a:cs typeface="Times New Roman"/>
            </a:endParaRPr>
          </a:p>
          <a:p>
            <a:pPr>
              <a:spcAft>
                <a:spcPts val="0"/>
              </a:spcAft>
              <a:defRPr/>
            </a:pPr>
            <a:endParaRPr lang="kk-KZ" dirty="0">
              <a:latin typeface="Times New Roman"/>
              <a:ea typeface="Calibri"/>
              <a:cs typeface="Times New Roman"/>
            </a:endParaRPr>
          </a:p>
          <a:p>
            <a:pPr>
              <a:spcAft>
                <a:spcPts val="0"/>
              </a:spcAft>
              <a:defRPr/>
            </a:pPr>
            <a:endParaRPr lang="kk-KZ" dirty="0">
              <a:latin typeface="Times New Roman"/>
              <a:ea typeface="Calibri"/>
              <a:cs typeface="Times New Roman"/>
            </a:endParaRPr>
          </a:p>
          <a:p>
            <a:pPr>
              <a:spcAft>
                <a:spcPts val="0"/>
              </a:spcAft>
              <a:defRPr/>
            </a:pPr>
            <a:r>
              <a:rPr lang="kk-KZ" sz="2400" dirty="0">
                <a:solidFill>
                  <a:srgbClr val="FFFF00"/>
                </a:solidFill>
                <a:latin typeface="Times New Roman" pitchFamily="18" charset="0"/>
                <a:ea typeface="Calibri"/>
                <a:cs typeface="Times New Roman" pitchFamily="18" charset="0"/>
              </a:rPr>
              <a:t>1-оқушы: Сан бөбектің анасы</a:t>
            </a:r>
          </a:p>
          <a:p>
            <a:pPr>
              <a:spcAft>
                <a:spcPts val="0"/>
              </a:spcAft>
              <a:defRPr/>
            </a:pPr>
            <a:r>
              <a:rPr lang="kk-KZ" sz="2400" dirty="0">
                <a:solidFill>
                  <a:srgbClr val="FFFF00"/>
                </a:solidFill>
                <a:latin typeface="Times New Roman" pitchFamily="18" charset="0"/>
                <a:ea typeface="Calibri"/>
                <a:cs typeface="Times New Roman" pitchFamily="18" charset="0"/>
              </a:rPr>
              <a:t>                  Өзі халық баласы </a:t>
            </a:r>
          </a:p>
          <a:p>
            <a:pPr>
              <a:spcAft>
                <a:spcPts val="0"/>
              </a:spcAft>
              <a:defRPr/>
            </a:pPr>
            <a:r>
              <a:rPr lang="kk-KZ" sz="2400" dirty="0">
                <a:solidFill>
                  <a:srgbClr val="FFFF00"/>
                </a:solidFill>
                <a:latin typeface="Times New Roman" pitchFamily="18" charset="0"/>
                <a:ea typeface="Calibri"/>
                <a:cs typeface="Times New Roman" pitchFamily="18" charset="0"/>
              </a:rPr>
              <a:t>                 Еңбегімен орасан</a:t>
            </a:r>
          </a:p>
          <a:p>
            <a:pPr>
              <a:spcAft>
                <a:spcPts val="0"/>
              </a:spcAft>
              <a:defRPr/>
            </a:pPr>
            <a:r>
              <a:rPr lang="kk-KZ" sz="2400" dirty="0">
                <a:solidFill>
                  <a:srgbClr val="FFFF00"/>
                </a:solidFill>
                <a:latin typeface="Times New Roman" pitchFamily="18" charset="0"/>
                <a:ea typeface="Calibri"/>
                <a:cs typeface="Times New Roman" pitchFamily="18" charset="0"/>
              </a:rPr>
              <a:t>                 Биіктеп сен барасың .</a:t>
            </a:r>
          </a:p>
          <a:p>
            <a:pPr>
              <a:spcAft>
                <a:spcPts val="0"/>
              </a:spcAft>
              <a:defRPr/>
            </a:pPr>
            <a:r>
              <a:rPr lang="kk-KZ" sz="2400" dirty="0">
                <a:solidFill>
                  <a:srgbClr val="FFFF00"/>
                </a:solidFill>
                <a:latin typeface="Times New Roman" pitchFamily="18" charset="0"/>
                <a:ea typeface="Calibri"/>
                <a:cs typeface="Times New Roman" pitchFamily="18" charset="0"/>
              </a:rPr>
              <a:t>2-оқушы :Өзгерткен ұрпақ санасын,</a:t>
            </a:r>
          </a:p>
          <a:p>
            <a:pPr>
              <a:spcAft>
                <a:spcPts val="0"/>
              </a:spcAft>
              <a:defRPr/>
            </a:pPr>
            <a:r>
              <a:rPr lang="kk-KZ" sz="2400" dirty="0">
                <a:solidFill>
                  <a:srgbClr val="FFFF00"/>
                </a:solidFill>
                <a:latin typeface="Times New Roman" pitchFamily="18" charset="0"/>
                <a:ea typeface="Calibri"/>
                <a:cs typeface="Times New Roman" pitchFamily="18" charset="0"/>
              </a:rPr>
              <a:t>                 Ақылшысың данасың.</a:t>
            </a:r>
          </a:p>
          <a:p>
            <a:pPr>
              <a:spcAft>
                <a:spcPts val="0"/>
              </a:spcAft>
              <a:defRPr/>
            </a:pPr>
            <a:r>
              <a:rPr lang="kk-KZ" sz="2400" dirty="0">
                <a:solidFill>
                  <a:srgbClr val="FFFF00"/>
                </a:solidFill>
                <a:latin typeface="Times New Roman" pitchFamily="18" charset="0"/>
                <a:ea typeface="Calibri"/>
                <a:cs typeface="Times New Roman" pitchFamily="18" charset="0"/>
              </a:rPr>
              <a:t>                 Құрметтейді туған ел,</a:t>
            </a:r>
          </a:p>
          <a:p>
            <a:pPr>
              <a:spcAft>
                <a:spcPts val="0"/>
              </a:spcAft>
              <a:defRPr/>
            </a:pPr>
            <a:r>
              <a:rPr lang="kk-KZ" sz="2400" dirty="0">
                <a:solidFill>
                  <a:srgbClr val="FFFF00"/>
                </a:solidFill>
                <a:latin typeface="Times New Roman" pitchFamily="18" charset="0"/>
                <a:ea typeface="Calibri"/>
                <a:cs typeface="Times New Roman" pitchFamily="18" charset="0"/>
              </a:rPr>
              <a:t>                Жақсы көріп  Сарасы</a:t>
            </a:r>
          </a:p>
          <a:p>
            <a:pPr>
              <a:spcAft>
                <a:spcPts val="0"/>
              </a:spcAft>
              <a:defRPr/>
            </a:pPr>
            <a:r>
              <a:rPr lang="kk-KZ" sz="2400" dirty="0">
                <a:solidFill>
                  <a:srgbClr val="FFFF00"/>
                </a:solidFill>
                <a:latin typeface="Times New Roman" pitchFamily="18" charset="0"/>
                <a:ea typeface="Calibri"/>
                <a:cs typeface="Times New Roman" pitchFamily="18" charset="0"/>
              </a:rPr>
              <a:t>  3-оқушы : Күллі әлемнің данасы,</a:t>
            </a:r>
          </a:p>
          <a:p>
            <a:pPr>
              <a:spcAft>
                <a:spcPts val="0"/>
              </a:spcAft>
              <a:defRPr/>
            </a:pPr>
            <a:r>
              <a:rPr lang="kk-KZ" sz="2400" dirty="0">
                <a:solidFill>
                  <a:srgbClr val="FFFF00"/>
                </a:solidFill>
                <a:latin typeface="Times New Roman" pitchFamily="18" charset="0"/>
                <a:ea typeface="Calibri"/>
                <a:cs typeface="Times New Roman" pitchFamily="18" charset="0"/>
              </a:rPr>
              <a:t>                   Барша жұрттың анасы,</a:t>
            </a:r>
          </a:p>
          <a:p>
            <a:pPr>
              <a:spcAft>
                <a:spcPts val="0"/>
              </a:spcAft>
              <a:defRPr/>
            </a:pPr>
            <a:r>
              <a:rPr lang="kk-KZ" sz="2400" dirty="0">
                <a:solidFill>
                  <a:srgbClr val="FFFF00"/>
                </a:solidFill>
                <a:latin typeface="Times New Roman" pitchFamily="18" charset="0"/>
                <a:ea typeface="Calibri"/>
                <a:cs typeface="Times New Roman" pitchFamily="18" charset="0"/>
              </a:rPr>
              <a:t>                   Сара Назарбаева,</a:t>
            </a:r>
          </a:p>
          <a:p>
            <a:pPr>
              <a:spcAft>
                <a:spcPts val="0"/>
              </a:spcAft>
              <a:defRPr/>
            </a:pPr>
            <a:r>
              <a:rPr lang="kk-KZ" sz="2400" dirty="0">
                <a:solidFill>
                  <a:srgbClr val="FFFF00"/>
                </a:solidFill>
                <a:latin typeface="Times New Roman" pitchFamily="18" charset="0"/>
                <a:ea typeface="Calibri"/>
                <a:cs typeface="Times New Roman" pitchFamily="18" charset="0"/>
              </a:rPr>
              <a:t>                   Бүкіл бала панасы.</a:t>
            </a:r>
          </a:p>
        </p:txBody>
      </p:sp>
      <p:sp>
        <p:nvSpPr>
          <p:cNvPr id="3" name="Прямоугольник 2"/>
          <p:cNvSpPr/>
          <p:nvPr/>
        </p:nvSpPr>
        <p:spPr>
          <a:xfrm>
            <a:off x="5711825" y="4038600"/>
            <a:ext cx="3432175"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kk-KZ" dirty="0">
                <a:latin typeface="Times New Roman" pitchFamily="18" charset="0"/>
                <a:cs typeface="Times New Roman" pitchFamily="18" charset="0"/>
              </a:rPr>
              <a:t>         Сара апамыздың </a:t>
            </a:r>
          </a:p>
          <a:p>
            <a:pPr>
              <a:defRPr/>
            </a:pPr>
            <a:r>
              <a:rPr lang="kk-KZ" dirty="0">
                <a:latin typeface="Times New Roman" pitchFamily="18" charset="0"/>
                <a:cs typeface="Times New Roman" pitchFamily="18" charset="0"/>
              </a:rPr>
              <a:t>                    «Туған күнімен»</a:t>
            </a:r>
          </a:p>
        </p:txBody>
      </p:sp>
      <p:pic>
        <p:nvPicPr>
          <p:cNvPr id="18437" name="Рисунок 6" descr="C:\Documents and Settings\User\Local Settings\Temporary Internet Files\Content.Word\Фото06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52400"/>
            <a:ext cx="2590800" cy="269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Рисунок 8" descr="C:\Documents and Settings\User\Мои документы\Фото\Фото056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15888"/>
            <a:ext cx="1524000" cy="203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6304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апля 1"/>
          <p:cNvSpPr/>
          <p:nvPr/>
        </p:nvSpPr>
        <p:spPr>
          <a:xfrm>
            <a:off x="296862" y="1828800"/>
            <a:ext cx="8307585" cy="4495800"/>
          </a:xfrm>
          <a:prstGeom prst="teardrop">
            <a:avLst/>
          </a:prstGeom>
        </p:spPr>
        <p:style>
          <a:lnRef idx="1">
            <a:schemeClr val="accent5"/>
          </a:lnRef>
          <a:fillRef idx="3">
            <a:schemeClr val="accent5"/>
          </a:fillRef>
          <a:effectRef idx="2">
            <a:schemeClr val="accent5"/>
          </a:effectRef>
          <a:fontRef idx="minor">
            <a:schemeClr val="lt1"/>
          </a:fontRef>
        </p:style>
        <p:txBody>
          <a:bodyPr anchor="ctr"/>
          <a:lstStyle/>
          <a:p>
            <a:pPr>
              <a:defRPr/>
            </a:pPr>
            <a:r>
              <a:rPr lang="kk-KZ" dirty="0">
                <a:latin typeface="Times New Roman" pitchFamily="18" charset="0"/>
                <a:cs typeface="Times New Roman" pitchFamily="18" charset="0"/>
              </a:rPr>
              <a:t>    </a:t>
            </a:r>
            <a:r>
              <a:rPr lang="kk-KZ" sz="2400" dirty="0">
                <a:solidFill>
                  <a:srgbClr val="C00000"/>
                </a:solidFill>
                <a:latin typeface="Times New Roman" pitchFamily="18" charset="0"/>
                <a:cs typeface="Times New Roman" pitchFamily="18" charset="0"/>
              </a:rPr>
              <a:t>Біз егерде сабақты жақсы түсінген болсақ , мына жерде әр түрлі суреттер тұр сол суреттерді «обал», «сауап» деген сөздердің орнына орналастырсаңдар онда бізде мынадай әдемі гул пайда болады. Егер «Обалды біліп өссең, </a:t>
            </a:r>
            <a:r>
              <a:rPr lang="kk-KZ" sz="2400">
                <a:solidFill>
                  <a:srgbClr val="C00000"/>
                </a:solidFill>
                <a:latin typeface="Times New Roman" pitchFamily="18" charset="0"/>
                <a:cs typeface="Times New Roman" pitchFamily="18" charset="0"/>
              </a:rPr>
              <a:t>сауапқа </a:t>
            </a:r>
            <a:r>
              <a:rPr lang="kk-KZ" sz="2400" smtClean="0">
                <a:solidFill>
                  <a:srgbClr val="C00000"/>
                </a:solidFill>
                <a:latin typeface="Times New Roman" pitchFamily="18" charset="0"/>
                <a:cs typeface="Times New Roman" pitchFamily="18" charset="0"/>
              </a:rPr>
              <a:t>кенелесің»  деген </a:t>
            </a:r>
            <a:r>
              <a:rPr lang="kk-KZ" sz="2400" dirty="0">
                <a:solidFill>
                  <a:srgbClr val="C00000"/>
                </a:solidFill>
                <a:latin typeface="Times New Roman" pitchFamily="18" charset="0"/>
                <a:cs typeface="Times New Roman" pitchFamily="18" charset="0"/>
              </a:rPr>
              <a:t>халық мақалын үйренген есімізде сақтадық деп білеміз. Жаңбыр мен тамшының арқасында бізде мынадай әсем гүлдер өсіп шықты , күндерің жарқын , жақсы бала болып өсіңдер !</a:t>
            </a:r>
          </a:p>
        </p:txBody>
      </p:sp>
      <p:pic>
        <p:nvPicPr>
          <p:cNvPr id="19459" name="Рисунок 4" descr="C:\Documents and Settings\User\Local Settings\Temporary Internet Files\Content.Word\Фото06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3048000" cy="190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4724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ильный пятиугольник 1"/>
          <p:cNvSpPr/>
          <p:nvPr/>
        </p:nvSpPr>
        <p:spPr>
          <a:xfrm>
            <a:off x="179511" y="685800"/>
            <a:ext cx="8878763" cy="5715000"/>
          </a:xfrm>
          <a:prstGeom prst="pentag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kk-KZ" dirty="0">
                <a:solidFill>
                  <a:srgbClr val="000000"/>
                </a:solidFill>
                <a:latin typeface="Times New Roman" pitchFamily="18" charset="0"/>
                <a:cs typeface="Times New Roman" pitchFamily="18" charset="0"/>
              </a:rPr>
              <a:t>   </a:t>
            </a:r>
            <a:endParaRPr lang="kk-KZ" dirty="0" smtClean="0">
              <a:solidFill>
                <a:srgbClr val="000000"/>
              </a:solidFill>
              <a:latin typeface="Times New Roman" pitchFamily="18" charset="0"/>
              <a:cs typeface="Times New Roman" pitchFamily="18" charset="0"/>
            </a:endParaRPr>
          </a:p>
          <a:p>
            <a:pPr>
              <a:defRPr/>
            </a:pPr>
            <a:endParaRPr lang="kk-KZ" dirty="0">
              <a:solidFill>
                <a:srgbClr val="000000"/>
              </a:solidFill>
              <a:latin typeface="Times New Roman" pitchFamily="18" charset="0"/>
              <a:cs typeface="Times New Roman" pitchFamily="18" charset="0"/>
            </a:endParaRPr>
          </a:p>
          <a:p>
            <a:pPr>
              <a:defRPr/>
            </a:pPr>
            <a:r>
              <a:rPr lang="kk-KZ" dirty="0" smtClean="0">
                <a:solidFill>
                  <a:srgbClr val="000000"/>
                </a:solidFill>
                <a:latin typeface="Times New Roman" pitchFamily="18" charset="0"/>
                <a:cs typeface="Times New Roman" pitchFamily="18" charset="0"/>
              </a:rPr>
              <a:t>  </a:t>
            </a:r>
            <a:r>
              <a:rPr lang="kk-KZ" sz="2400" dirty="0">
                <a:solidFill>
                  <a:srgbClr val="C00000"/>
                </a:solidFill>
                <a:latin typeface="Times New Roman" pitchFamily="18" charset="0"/>
                <a:cs typeface="Times New Roman" pitchFamily="18" charset="0"/>
              </a:rPr>
              <a:t>Бүгін сендер обал, сауап туралы көптеген мағлұматтар алдыңдар. Обал, сауап туралы түйген ойларыңды, айтқан пікірлеріңді, оқыған әңгімелеріңді әрқашанда күнделікті өмірде пайдаланып жүріңдер.  </a:t>
            </a:r>
            <a:br>
              <a:rPr lang="kk-KZ" sz="2400" dirty="0">
                <a:solidFill>
                  <a:srgbClr val="C00000"/>
                </a:solidFill>
                <a:latin typeface="Times New Roman" pitchFamily="18" charset="0"/>
                <a:cs typeface="Times New Roman" pitchFamily="18" charset="0"/>
              </a:rPr>
            </a:br>
            <a:r>
              <a:rPr lang="kk-KZ" sz="2400" dirty="0">
                <a:solidFill>
                  <a:srgbClr val="C00000"/>
                </a:solidFill>
                <a:latin typeface="Times New Roman" pitchFamily="18" charset="0"/>
                <a:cs typeface="Times New Roman" pitchFamily="18" charset="0"/>
              </a:rPr>
              <a:t>   Бүгінгі сендердің осы сабақтан алған білімдерің арқылы басында піспеген алмамыз пісіп, жетіліп қалыпты. Сол піскен алмаларды мен сендерге ризашылығыммен сыйлағым  келеді.</a:t>
            </a:r>
          </a:p>
          <a:p>
            <a:pPr>
              <a:defRPr/>
            </a:pPr>
            <a:endParaRPr lang="kk-KZ" sz="2400" dirty="0">
              <a:solidFill>
                <a:srgbClr val="C00000"/>
              </a:solidFill>
              <a:latin typeface="Times New Roman" pitchFamily="18" charset="0"/>
              <a:cs typeface="Times New Roman" pitchFamily="18" charset="0"/>
            </a:endParaRPr>
          </a:p>
          <a:p>
            <a:pPr>
              <a:defRPr/>
            </a:pPr>
            <a:endParaRPr lang="kk-KZ" sz="2400" dirty="0">
              <a:solidFill>
                <a:srgbClr val="000000"/>
              </a:solidFill>
              <a:latin typeface="Times New Roman" pitchFamily="18" charset="0"/>
              <a:cs typeface="Times New Roman" pitchFamily="18" charset="0"/>
            </a:endParaRPr>
          </a:p>
          <a:p>
            <a:pPr>
              <a:defRPr/>
            </a:pPr>
            <a:endParaRPr lang="kk-KZ" sz="2400" dirty="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1802719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Alawar.ru\Рамки\images (9).jpg"/>
          <p:cNvPicPr>
            <a:picLocks noChangeAspect="1" noChangeArrowheads="1"/>
          </p:cNvPicPr>
          <p:nvPr/>
        </p:nvPicPr>
        <p:blipFill>
          <a:blip r:embed="rId2"/>
          <a:srcRect/>
          <a:stretch>
            <a:fillRect/>
          </a:stretch>
        </p:blipFill>
        <p:spPr bwMode="auto">
          <a:xfrm>
            <a:off x="-9525" y="-33338"/>
            <a:ext cx="9144000" cy="68580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pic>
    </p:spTree>
    <p:extLst>
      <p:ext uri="{BB962C8B-B14F-4D97-AF65-F5344CB8AC3E}">
        <p14:creationId xmlns:p14="http://schemas.microsoft.com/office/powerpoint/2010/main" val="3242806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609600" y="838200"/>
            <a:ext cx="7315200" cy="4876800"/>
          </a:xfrm>
          <a:prstGeom prst="round2DiagRect">
            <a:avLst/>
          </a:prstGeom>
        </p:spPr>
        <p:style>
          <a:lnRef idx="1">
            <a:schemeClr val="accent5"/>
          </a:lnRef>
          <a:fillRef idx="3">
            <a:schemeClr val="accent5"/>
          </a:fillRef>
          <a:effectRef idx="2">
            <a:schemeClr val="accent5"/>
          </a:effectRef>
          <a:fontRef idx="minor">
            <a:schemeClr val="lt1"/>
          </a:fontRef>
        </p:style>
        <p:txBody>
          <a:bodyPr anchor="ctr"/>
          <a:lstStyle/>
          <a:p>
            <a:r>
              <a:rPr lang="kk-KZ" altLang="ru-RU" sz="2800" b="1" dirty="0">
                <a:solidFill>
                  <a:srgbClr val="0033CC"/>
                </a:solidFill>
                <a:latin typeface="Arial" charset="0"/>
              </a:rPr>
              <a:t>Мақсаты:</a:t>
            </a:r>
            <a:r>
              <a:rPr lang="en-US" altLang="ru-RU" sz="2800" dirty="0">
                <a:solidFill>
                  <a:srgbClr val="0033CC"/>
                </a:solidFill>
                <a:latin typeface="Arial" charset="0"/>
              </a:rPr>
              <a:t> </a:t>
            </a:r>
            <a:endParaRPr lang="kk-KZ" altLang="ru-RU" sz="2800" dirty="0">
              <a:solidFill>
                <a:srgbClr val="0033CC"/>
              </a:solidFill>
              <a:latin typeface="Arial" charset="0"/>
            </a:endParaRPr>
          </a:p>
          <a:p>
            <a:r>
              <a:rPr lang="kk-KZ" sz="2800" b="1" dirty="0">
                <a:solidFill>
                  <a:srgbClr val="FF0000"/>
                </a:solidFill>
                <a:latin typeface="Times New Roman" pitchFamily="18" charset="0"/>
                <a:ea typeface="Calibri" pitchFamily="34" charset="0"/>
                <a:cs typeface="Calibri" pitchFamily="34" charset="0"/>
              </a:rPr>
              <a:t>Сабақтың мақсаты:</a:t>
            </a:r>
            <a:r>
              <a:rPr lang="kk-KZ" sz="2800" dirty="0">
                <a:solidFill>
                  <a:srgbClr val="FF0000"/>
                </a:solidFill>
                <a:latin typeface="Times New Roman" pitchFamily="18" charset="0"/>
                <a:ea typeface="Calibri" pitchFamily="34" charset="0"/>
                <a:cs typeface="Calibri" pitchFamily="34" charset="0"/>
              </a:rPr>
              <a:t> </a:t>
            </a:r>
            <a:r>
              <a:rPr lang="kk-KZ" sz="2800" dirty="0">
                <a:solidFill>
                  <a:srgbClr val="C00000"/>
                </a:solidFill>
                <a:latin typeface="Times New Roman" pitchFamily="18" charset="0"/>
                <a:ea typeface="Calibri" pitchFamily="34" charset="0"/>
                <a:cs typeface="Calibri" pitchFamily="34" charset="0"/>
              </a:rPr>
              <a:t>«Мейірімділік» адамгершілік құндылығы түсініктерін кеңейту.  Бөбек қорының президенті Сара Назарбаева туралы айтып өту. </a:t>
            </a:r>
          </a:p>
          <a:p>
            <a:r>
              <a:rPr lang="kk-KZ" sz="2800" b="1" dirty="0">
                <a:solidFill>
                  <a:srgbClr val="FF0000"/>
                </a:solidFill>
                <a:latin typeface="Times New Roman" pitchFamily="18" charset="0"/>
                <a:ea typeface="Calibri" pitchFamily="34" charset="0"/>
                <a:cs typeface="Calibri" pitchFamily="34" charset="0"/>
              </a:rPr>
              <a:t>Сабақтың міндеттері</a:t>
            </a:r>
            <a:r>
              <a:rPr lang="kk-KZ" sz="2800" dirty="0">
                <a:solidFill>
                  <a:srgbClr val="FF0000"/>
                </a:solidFill>
                <a:latin typeface="Times New Roman" pitchFamily="18" charset="0"/>
                <a:ea typeface="Calibri" pitchFamily="34" charset="0"/>
                <a:cs typeface="Calibri" pitchFamily="34" charset="0"/>
              </a:rPr>
              <a:t>: </a:t>
            </a:r>
            <a:r>
              <a:rPr lang="kk-KZ" sz="2800" dirty="0">
                <a:solidFill>
                  <a:srgbClr val="C00000"/>
                </a:solidFill>
                <a:latin typeface="Times New Roman" pitchFamily="18" charset="0"/>
                <a:ea typeface="Calibri" pitchFamily="34" charset="0"/>
                <a:cs typeface="Calibri" pitchFamily="34" charset="0"/>
              </a:rPr>
              <a:t>- обал мен сауап туралы түсінік беру; </a:t>
            </a:r>
            <a:br>
              <a:rPr lang="kk-KZ" sz="2800" dirty="0">
                <a:solidFill>
                  <a:srgbClr val="C00000"/>
                </a:solidFill>
                <a:latin typeface="Times New Roman" pitchFamily="18" charset="0"/>
                <a:ea typeface="Calibri" pitchFamily="34" charset="0"/>
                <a:cs typeface="Calibri" pitchFamily="34" charset="0"/>
              </a:rPr>
            </a:br>
            <a:r>
              <a:rPr lang="kk-KZ" sz="2800" dirty="0">
                <a:solidFill>
                  <a:srgbClr val="C00000"/>
                </a:solidFill>
                <a:latin typeface="Times New Roman" pitchFamily="18" charset="0"/>
                <a:ea typeface="Calibri" pitchFamily="34" charset="0"/>
                <a:cs typeface="Calibri" pitchFamily="34" charset="0"/>
              </a:rPr>
              <a:t>- халықтың дәстүрлі игі әдеттеріне қызығушылықтарын  арттыру; </a:t>
            </a:r>
            <a:br>
              <a:rPr lang="kk-KZ" sz="2800" dirty="0">
                <a:solidFill>
                  <a:srgbClr val="C00000"/>
                </a:solidFill>
                <a:latin typeface="Times New Roman" pitchFamily="18" charset="0"/>
                <a:ea typeface="Calibri" pitchFamily="34" charset="0"/>
                <a:cs typeface="Calibri" pitchFamily="34" charset="0"/>
              </a:rPr>
            </a:br>
            <a:r>
              <a:rPr lang="kk-KZ" sz="2800" dirty="0">
                <a:solidFill>
                  <a:srgbClr val="C00000"/>
                </a:solidFill>
                <a:latin typeface="Times New Roman" pitchFamily="18" charset="0"/>
                <a:ea typeface="Calibri" pitchFamily="34" charset="0"/>
                <a:cs typeface="Calibri" pitchFamily="34" charset="0"/>
              </a:rPr>
              <a:t>- мейірімділікке, үнемдей білуге тәрбиелеу</a:t>
            </a:r>
            <a:r>
              <a:rPr lang="kk-KZ" sz="2800" dirty="0">
                <a:solidFill>
                  <a:srgbClr val="FFFF00"/>
                </a:solidFill>
                <a:latin typeface="Times New Roman" pitchFamily="18" charset="0"/>
                <a:ea typeface="Calibri" pitchFamily="34" charset="0"/>
                <a:cs typeface="Calibri" pitchFamily="34" charset="0"/>
              </a:rPr>
              <a:t>.</a:t>
            </a:r>
            <a:endParaRPr lang="kk-KZ" dirty="0">
              <a:solidFill>
                <a:srgbClr val="FFFF00"/>
              </a:solidFill>
            </a:endParaRPr>
          </a:p>
        </p:txBody>
      </p:sp>
    </p:spTree>
    <p:extLst>
      <p:ext uri="{BB962C8B-B14F-4D97-AF65-F5344CB8AC3E}">
        <p14:creationId xmlns:p14="http://schemas.microsoft.com/office/powerpoint/2010/main" val="283643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609600" y="744310"/>
            <a:ext cx="7696200" cy="4876800"/>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r>
              <a:rPr lang="kk-KZ" altLang="ru-RU" sz="2800" b="1" dirty="0">
                <a:solidFill>
                  <a:srgbClr val="FF0000"/>
                </a:solidFill>
                <a:latin typeface="Arial" charset="0"/>
              </a:rPr>
              <a:t>Көрнекілігі</a:t>
            </a:r>
            <a:r>
              <a:rPr lang="kk-KZ" sz="2800" dirty="0">
                <a:solidFill>
                  <a:srgbClr val="FF0000"/>
                </a:solidFill>
                <a:latin typeface="Times New Roman" pitchFamily="18" charset="0"/>
                <a:ea typeface="Calibri" pitchFamily="34" charset="0"/>
                <a:cs typeface="Calibri" pitchFamily="34" charset="0"/>
              </a:rPr>
              <a:t> :</a:t>
            </a:r>
            <a:r>
              <a:rPr lang="kk-KZ" sz="2800" dirty="0">
                <a:solidFill>
                  <a:srgbClr val="C00000"/>
                </a:solidFill>
                <a:latin typeface="Times New Roman" pitchFamily="18" charset="0"/>
                <a:ea typeface="Calibri" pitchFamily="34" charset="0"/>
                <a:cs typeface="Calibri" pitchFamily="34" charset="0"/>
              </a:rPr>
              <a:t>алма ағашы, алмалар, сюжетті суреттер, үнтаспа, оқулық, даналық сөздер. </a:t>
            </a:r>
            <a:br>
              <a:rPr lang="kk-KZ" sz="2800" dirty="0">
                <a:solidFill>
                  <a:srgbClr val="C00000"/>
                </a:solidFill>
                <a:latin typeface="Times New Roman" pitchFamily="18" charset="0"/>
                <a:ea typeface="Calibri" pitchFamily="34" charset="0"/>
                <a:cs typeface="Calibri" pitchFamily="34" charset="0"/>
              </a:rPr>
            </a:br>
            <a:r>
              <a:rPr lang="kk-KZ" altLang="ru-RU" sz="2800" b="1" dirty="0">
                <a:solidFill>
                  <a:srgbClr val="FF0000"/>
                </a:solidFill>
                <a:latin typeface="Arial" charset="0"/>
              </a:rPr>
              <a:t>Түрі:</a:t>
            </a:r>
            <a:r>
              <a:rPr lang="kk-KZ" sz="2800" dirty="0">
                <a:solidFill>
                  <a:srgbClr val="C00000"/>
                </a:solidFill>
                <a:latin typeface="Times New Roman" pitchFamily="18" charset="0"/>
                <a:ea typeface="Calibri" pitchFamily="34" charset="0"/>
                <a:cs typeface="Calibri" pitchFamily="34" charset="0"/>
              </a:rPr>
              <a:t>жаңа білім беру сабағы </a:t>
            </a:r>
            <a:endParaRPr lang="kk-KZ" altLang="ru-RU" sz="2800" b="1" dirty="0">
              <a:solidFill>
                <a:srgbClr val="C00000"/>
              </a:solidFill>
              <a:latin typeface="Arial" charset="0"/>
            </a:endParaRPr>
          </a:p>
          <a:p>
            <a:r>
              <a:rPr lang="kk-KZ" altLang="ru-RU" sz="2800" b="1" dirty="0">
                <a:solidFill>
                  <a:srgbClr val="C00000"/>
                </a:solidFill>
                <a:latin typeface="Arial" charset="0"/>
              </a:rPr>
              <a:t>Әдіс-тәсілдері:</a:t>
            </a:r>
            <a:r>
              <a:rPr lang="kk-KZ" sz="2800" dirty="0">
                <a:solidFill>
                  <a:srgbClr val="C00000"/>
                </a:solidFill>
                <a:latin typeface="Times New Roman" pitchFamily="18" charset="0"/>
                <a:ea typeface="Calibri" pitchFamily="34" charset="0"/>
                <a:cs typeface="Calibri" pitchFamily="34" charset="0"/>
              </a:rPr>
              <a:t>ойын, өзіндік жаттығулар, әңгімелесу, сұрақ-жауап, түсіндіру, баяндау. </a:t>
            </a:r>
            <a:br>
              <a:rPr lang="kk-KZ" sz="2800" dirty="0">
                <a:solidFill>
                  <a:srgbClr val="C00000"/>
                </a:solidFill>
                <a:latin typeface="Times New Roman" pitchFamily="18" charset="0"/>
                <a:ea typeface="Calibri" pitchFamily="34" charset="0"/>
                <a:cs typeface="Calibri" pitchFamily="34" charset="0"/>
              </a:rPr>
            </a:br>
            <a:r>
              <a:rPr lang="kk-KZ" altLang="ru-RU" sz="2800" b="1" dirty="0">
                <a:solidFill>
                  <a:srgbClr val="FF0000"/>
                </a:solidFill>
                <a:latin typeface="Arial" charset="0"/>
              </a:rPr>
              <a:t>Пәнаралық байланыс:</a:t>
            </a:r>
            <a:r>
              <a:rPr lang="kk-KZ" sz="2800" dirty="0">
                <a:solidFill>
                  <a:srgbClr val="FF0000"/>
                </a:solidFill>
                <a:latin typeface="Times New Roman" pitchFamily="18" charset="0"/>
                <a:ea typeface="Calibri" pitchFamily="34" charset="0"/>
                <a:cs typeface="Calibri" pitchFamily="34" charset="0"/>
              </a:rPr>
              <a:t> </a:t>
            </a:r>
            <a:r>
              <a:rPr lang="kk-KZ" sz="2800" dirty="0" smtClean="0">
                <a:solidFill>
                  <a:srgbClr val="000000"/>
                </a:solidFill>
                <a:latin typeface="Times New Roman" pitchFamily="18" charset="0"/>
                <a:ea typeface="Calibri" pitchFamily="34" charset="0"/>
                <a:cs typeface="Calibri" pitchFamily="34" charset="0"/>
              </a:rPr>
              <a:t> </a:t>
            </a:r>
            <a:r>
              <a:rPr lang="kk-KZ" sz="2800" dirty="0">
                <a:solidFill>
                  <a:srgbClr val="C00000"/>
                </a:solidFill>
                <a:latin typeface="Times New Roman" pitchFamily="18" charset="0"/>
                <a:ea typeface="Calibri" pitchFamily="34" charset="0"/>
                <a:cs typeface="Calibri" pitchFamily="34" charset="0"/>
              </a:rPr>
              <a:t>қазақ тілі, дүниетану, халықтық педагогика, әдебиет </a:t>
            </a:r>
            <a:endParaRPr lang="kk-KZ" dirty="0">
              <a:solidFill>
                <a:srgbClr val="C00000"/>
              </a:solidFill>
            </a:endParaRPr>
          </a:p>
        </p:txBody>
      </p:sp>
    </p:spTree>
    <p:extLst>
      <p:ext uri="{BB962C8B-B14F-4D97-AF65-F5344CB8AC3E}">
        <p14:creationId xmlns:p14="http://schemas.microsoft.com/office/powerpoint/2010/main" val="506752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соседними углами 1"/>
          <p:cNvSpPr/>
          <p:nvPr/>
        </p:nvSpPr>
        <p:spPr>
          <a:xfrm>
            <a:off x="1143000" y="1143000"/>
            <a:ext cx="7315200" cy="4724400"/>
          </a:xfrm>
          <a:prstGeom prst="round2SameRect">
            <a:avLst/>
          </a:prstGeom>
        </p:spPr>
        <p:style>
          <a:lnRef idx="1">
            <a:schemeClr val="accent5"/>
          </a:lnRef>
          <a:fillRef idx="3">
            <a:schemeClr val="accent5"/>
          </a:fillRef>
          <a:effectRef idx="2">
            <a:schemeClr val="accent5"/>
          </a:effectRef>
          <a:fontRef idx="minor">
            <a:schemeClr val="lt1"/>
          </a:fontRef>
        </p:style>
        <p:txBody>
          <a:bodyPr anchor="ctr"/>
          <a:lstStyle/>
          <a:p>
            <a:r>
              <a:rPr lang="kk-KZ" b="1" dirty="0">
                <a:solidFill>
                  <a:srgbClr val="FF0000"/>
                </a:solidFill>
                <a:latin typeface="Times New Roman" pitchFamily="18" charset="0"/>
                <a:ea typeface="Calibri" pitchFamily="34" charset="0"/>
                <a:cs typeface="Calibri" pitchFamily="34" charset="0"/>
              </a:rPr>
              <a:t>Кіріспе :</a:t>
            </a:r>
            <a:r>
              <a:rPr lang="kk-KZ" dirty="0">
                <a:solidFill>
                  <a:srgbClr val="222222"/>
                </a:solidFill>
                <a:latin typeface="Times New Roman" pitchFamily="18" charset="0"/>
                <a:ea typeface="Calibri" pitchFamily="34" charset="0"/>
                <a:cs typeface="Calibri" pitchFamily="34" charset="0"/>
              </a:rPr>
              <a:t> </a:t>
            </a:r>
            <a:r>
              <a:rPr lang="kk-KZ" dirty="0">
                <a:solidFill>
                  <a:srgbClr val="C00000"/>
                </a:solidFill>
                <a:latin typeface="Times New Roman" pitchFamily="18" charset="0"/>
                <a:ea typeface="Calibri" pitchFamily="34" charset="0"/>
                <a:cs typeface="Calibri" pitchFamily="34" charset="0"/>
              </a:rPr>
              <a:t>Қазақстанның Бірінші Ханымы, « Бөбек» балалар қайырымдылық қорының Президенті Сара Алпықсызы Назарбаеваның өмір жолы, жалпы адамзаттық рухани құндылықтарға бастайтын қайырымдылық іс-шаралары, еліміздегі рухани – адамгершілік білімінің дамуына қосқан өлшеусіз үлесі, жер бетінде өмір сүрген барлық халықтардың арманы — өзара түсіністік пен сыйластықты сақтауы , «Өзін-өзі тану» әлемінің басты мақсаты – ұл қыздарымызды жеке өзі және өзін қоршаған ортамен үйлесімділікпен өмір сүруге баулу.   Сара Алпысқызының ұлағатты ұстанымдары арқылы жас ұрпақтың жүрегіндегі өмірге, Ата-Анасына, ең жақын адамдарына, жалпы адам атаулыға деген бауырмалдық, сүйіспеншілік, махаббат, достық секілді ізгілік қасиеттерге тәрбиелейді. Соның бірі  «Обал мен сауап» тақырыбына тоқталғалы отырмыз.</a:t>
            </a:r>
            <a:endParaRPr lang="kk-KZ" dirty="0">
              <a:solidFill>
                <a:srgbClr val="C00000"/>
              </a:solidFill>
            </a:endParaRPr>
          </a:p>
        </p:txBody>
      </p:sp>
    </p:spTree>
    <p:extLst>
      <p:ext uri="{BB962C8B-B14F-4D97-AF65-F5344CB8AC3E}">
        <p14:creationId xmlns:p14="http://schemas.microsoft.com/office/powerpoint/2010/main" val="3562309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с одним вырезанным скругленным углом 2"/>
          <p:cNvSpPr/>
          <p:nvPr/>
        </p:nvSpPr>
        <p:spPr>
          <a:xfrm>
            <a:off x="762000" y="457200"/>
            <a:ext cx="7772400" cy="4267200"/>
          </a:xfrm>
          <a:prstGeom prst="snipRoundRect">
            <a:avLst/>
          </a:prstGeom>
        </p:spPr>
        <p:style>
          <a:lnRef idx="1">
            <a:schemeClr val="accent5"/>
          </a:lnRef>
          <a:fillRef idx="3">
            <a:schemeClr val="accent5"/>
          </a:fillRef>
          <a:effectRef idx="2">
            <a:schemeClr val="accent5"/>
          </a:effectRef>
          <a:fontRef idx="minor">
            <a:schemeClr val="lt1"/>
          </a:fontRef>
        </p:style>
        <p:txBody>
          <a:bodyPr anchor="ctr"/>
          <a:lstStyle/>
          <a:p>
            <a:pPr algn="ctr">
              <a:defRPr/>
            </a:pPr>
            <a:r>
              <a:rPr lang="kk-KZ" altLang="ru-RU" sz="2800" b="1" dirty="0">
                <a:solidFill>
                  <a:srgbClr val="FF0000"/>
                </a:solidFill>
                <a:latin typeface="Arial" charset="0"/>
              </a:rPr>
              <a:t>Сабақ барысы:</a:t>
            </a:r>
          </a:p>
          <a:p>
            <a:pPr algn="ctr">
              <a:defRPr/>
            </a:pPr>
            <a:endParaRPr lang="kk-KZ" altLang="ru-RU" sz="2800" b="1" dirty="0">
              <a:solidFill>
                <a:srgbClr val="0033CC"/>
              </a:solidFill>
              <a:latin typeface="Arial" charset="0"/>
            </a:endParaRPr>
          </a:p>
          <a:p>
            <a:pPr>
              <a:defRPr/>
            </a:pPr>
            <a:r>
              <a:rPr lang="kk-KZ" altLang="ru-RU" sz="2800" b="1" dirty="0">
                <a:solidFill>
                  <a:srgbClr val="FF0000"/>
                </a:solidFill>
                <a:latin typeface="Arial" charset="0"/>
              </a:rPr>
              <a:t>І.  Шаттық шеңбер</a:t>
            </a:r>
          </a:p>
          <a:p>
            <a:pPr>
              <a:defRPr/>
            </a:pPr>
            <a:r>
              <a:rPr lang="kk-KZ" altLang="ru-RU" sz="2400" dirty="0">
                <a:solidFill>
                  <a:srgbClr val="FF0000"/>
                </a:solidFill>
                <a:latin typeface="Arial" charset="0"/>
              </a:rPr>
              <a:t>(сабаққа дайындық, музыка ойналады).</a:t>
            </a:r>
          </a:p>
          <a:p>
            <a:pPr>
              <a:defRPr/>
            </a:pPr>
            <a:r>
              <a:rPr lang="kk-KZ" dirty="0">
                <a:solidFill>
                  <a:srgbClr val="000000"/>
                </a:solidFill>
                <a:latin typeface="Arial" charset="0"/>
              </a:rPr>
              <a:t>    </a:t>
            </a:r>
            <a:r>
              <a:rPr lang="kk-KZ" dirty="0">
                <a:solidFill>
                  <a:srgbClr val="000000"/>
                </a:solidFill>
                <a:latin typeface="Times New Roman" pitchFamily="18" charset="0"/>
                <a:ea typeface="Calibri" pitchFamily="34" charset="0"/>
                <a:cs typeface="Times New Roman" pitchFamily="18" charset="0"/>
              </a:rPr>
              <a:t> </a:t>
            </a:r>
            <a:r>
              <a:rPr lang="kk-KZ" dirty="0">
                <a:solidFill>
                  <a:srgbClr val="C00000"/>
                </a:solidFill>
                <a:latin typeface="Times New Roman" pitchFamily="18" charset="0"/>
                <a:ea typeface="Calibri" pitchFamily="34" charset="0"/>
                <a:cs typeface="Times New Roman" pitchFamily="18" charset="0"/>
              </a:rPr>
              <a:t>Қайырлы күн, менің сүйікті шәкірттерім! Бүгін біз үшін ерекше күн,аптасына бір рет болатын, ыждахатпен, асыға күтетін пәніміз «Өзін-өзі тану» сабағына қош келіпсіңдер! </a:t>
            </a:r>
            <a:br>
              <a:rPr lang="kk-KZ" dirty="0">
                <a:solidFill>
                  <a:srgbClr val="C00000"/>
                </a:solidFill>
                <a:latin typeface="Times New Roman" pitchFamily="18" charset="0"/>
                <a:ea typeface="Calibri" pitchFamily="34" charset="0"/>
                <a:cs typeface="Times New Roman" pitchFamily="18" charset="0"/>
              </a:rPr>
            </a:br>
            <a:r>
              <a:rPr lang="kk-KZ" dirty="0">
                <a:solidFill>
                  <a:srgbClr val="C00000"/>
                </a:solidFill>
                <a:latin typeface="Times New Roman" pitchFamily="18" charset="0"/>
                <a:ea typeface="Calibri" pitchFamily="34" charset="0"/>
                <a:cs typeface="Times New Roman" pitchFamily="18" charset="0"/>
              </a:rPr>
              <a:t> - Балалар, қазір қыс мезгілі, бірақ қыс мезгілі болса да, біздің </a:t>
            </a:r>
            <a:br>
              <a:rPr lang="kk-KZ" dirty="0">
                <a:solidFill>
                  <a:srgbClr val="C00000"/>
                </a:solidFill>
                <a:latin typeface="Times New Roman" pitchFamily="18" charset="0"/>
                <a:ea typeface="Calibri" pitchFamily="34" charset="0"/>
                <a:cs typeface="Times New Roman" pitchFamily="18" charset="0"/>
              </a:rPr>
            </a:br>
            <a:r>
              <a:rPr lang="kk-KZ" dirty="0">
                <a:solidFill>
                  <a:srgbClr val="C00000"/>
                </a:solidFill>
                <a:latin typeface="Times New Roman" pitchFamily="18" charset="0"/>
                <a:ea typeface="Calibri" pitchFamily="34" charset="0"/>
                <a:cs typeface="Times New Roman" pitchFamily="18" charset="0"/>
              </a:rPr>
              <a:t>сыныбымыздағы алма ағашы жемісін беріпті. Сол </a:t>
            </a:r>
            <a:r>
              <a:rPr lang="kk-KZ" dirty="0" smtClean="0">
                <a:solidFill>
                  <a:srgbClr val="C00000"/>
                </a:solidFill>
                <a:latin typeface="Times New Roman" pitchFamily="18" charset="0"/>
                <a:ea typeface="Calibri" pitchFamily="34" charset="0"/>
                <a:cs typeface="Times New Roman" pitchFamily="18" charset="0"/>
              </a:rPr>
              <a:t>алмаларды үзіп алайық.  </a:t>
            </a:r>
            <a:r>
              <a:rPr lang="kk-KZ" dirty="0">
                <a:solidFill>
                  <a:srgbClr val="C00000"/>
                </a:solidFill>
                <a:latin typeface="Times New Roman" pitchFamily="18" charset="0"/>
                <a:ea typeface="Calibri" pitchFamily="34" charset="0"/>
                <a:cs typeface="Times New Roman" pitchFamily="18" charset="0"/>
              </a:rPr>
              <a:t>Сол тәтті алманы  </a:t>
            </a:r>
            <a:r>
              <a:rPr lang="kk-KZ" dirty="0" smtClean="0">
                <a:solidFill>
                  <a:srgbClr val="C00000"/>
                </a:solidFill>
                <a:latin typeface="Times New Roman" pitchFamily="18" charset="0"/>
                <a:ea typeface="Calibri" pitchFamily="34" charset="0"/>
                <a:cs typeface="Times New Roman" pitchFamily="18" charset="0"/>
              </a:rPr>
              <a:t>алған балалар </a:t>
            </a:r>
            <a:r>
              <a:rPr lang="kk-KZ" dirty="0" smtClean="0">
                <a:solidFill>
                  <a:srgbClr val="C00000"/>
                </a:solidFill>
                <a:latin typeface="Times New Roman" pitchFamily="18" charset="0"/>
                <a:ea typeface="Calibri" pitchFamily="34" charset="0"/>
                <a:cs typeface="Times New Roman" pitchFamily="18" charset="0"/>
              </a:rPr>
              <a:t>қасымыздағы  досымызға жақсы, игі </a:t>
            </a:r>
            <a:r>
              <a:rPr lang="kk-KZ" dirty="0">
                <a:solidFill>
                  <a:srgbClr val="C00000"/>
                </a:solidFill>
                <a:latin typeface="Times New Roman" pitchFamily="18" charset="0"/>
                <a:ea typeface="Calibri" pitchFamily="34" charset="0"/>
                <a:cs typeface="Times New Roman" pitchFamily="18" charset="0"/>
              </a:rPr>
              <a:t>тілектерімізді білдірейік. </a:t>
            </a:r>
            <a:endParaRPr lang="kk-KZ" dirty="0">
              <a:solidFill>
                <a:srgbClr val="C00000"/>
              </a:solidFill>
            </a:endParaRPr>
          </a:p>
        </p:txBody>
      </p:sp>
    </p:spTree>
    <p:extLst>
      <p:ext uri="{BB962C8B-B14F-4D97-AF65-F5344CB8AC3E}">
        <p14:creationId xmlns:p14="http://schemas.microsoft.com/office/powerpoint/2010/main" val="576708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8" descr="Изображение">
            <a:hlinkClick r:id="rId3"/>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2209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10" descr="Изображение">
            <a:hlinkClick r:id="rId3"/>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5105400"/>
            <a:ext cx="2971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 descr="Изображение">
            <a:hlinkClick r:id="rId3"/>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4724400"/>
            <a:ext cx="3352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10" descr="Изображение">
            <a:hlinkClick r:id="rId3"/>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685800"/>
            <a:ext cx="2971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Прямоугольник 1"/>
          <p:cNvSpPr>
            <a:spLocks noChangeArrowheads="1"/>
          </p:cNvSpPr>
          <p:nvPr/>
        </p:nvSpPr>
        <p:spPr bwMode="auto">
          <a:xfrm>
            <a:off x="914400" y="1676400"/>
            <a:ext cx="6705600" cy="3477875"/>
          </a:xfrm>
          <a:prstGeom prst="rect">
            <a:avLst/>
          </a:prstGeom>
          <a:ln/>
          <a:extLst/>
        </p:spPr>
        <p:style>
          <a:lnRef idx="1">
            <a:schemeClr val="accent5"/>
          </a:lnRef>
          <a:fillRef idx="3">
            <a:schemeClr val="accent5"/>
          </a:fillRef>
          <a:effectRef idx="2">
            <a:schemeClr val="accent5"/>
          </a:effectRef>
          <a:fontRef idx="minor">
            <a:schemeClr val="lt1"/>
          </a:fontRef>
        </p:style>
        <p:txBody>
          <a:bodyPr>
            <a:spAutoFit/>
          </a:bodyPr>
          <a:lstStyle/>
          <a:p>
            <a:r>
              <a:rPr lang="kk-KZ" sz="2000" dirty="0">
                <a:solidFill>
                  <a:srgbClr val="C00000"/>
                </a:solidFill>
                <a:latin typeface="Times New Roman" pitchFamily="18" charset="0"/>
                <a:ea typeface="Calibri" pitchFamily="34" charset="0"/>
                <a:cs typeface="Times New Roman" pitchFamily="18" charset="0"/>
              </a:rPr>
              <a:t>1.Отаныңа адал бол </a:t>
            </a:r>
            <a:br>
              <a:rPr lang="kk-KZ" sz="2000" dirty="0">
                <a:solidFill>
                  <a:srgbClr val="C00000"/>
                </a:solidFill>
                <a:latin typeface="Times New Roman" pitchFamily="18" charset="0"/>
                <a:ea typeface="Calibri" pitchFamily="34" charset="0"/>
                <a:cs typeface="Times New Roman" pitchFamily="18" charset="0"/>
              </a:rPr>
            </a:br>
            <a:r>
              <a:rPr lang="kk-KZ" sz="2000" dirty="0">
                <a:solidFill>
                  <a:srgbClr val="C00000"/>
                </a:solidFill>
                <a:latin typeface="Times New Roman" pitchFamily="18" charset="0"/>
                <a:ea typeface="Calibri" pitchFamily="34" charset="0"/>
                <a:cs typeface="Times New Roman" pitchFamily="18" charset="0"/>
              </a:rPr>
              <a:t>2. Денсаулығың мықты болсын </a:t>
            </a:r>
            <a:br>
              <a:rPr lang="kk-KZ" sz="2000" dirty="0">
                <a:solidFill>
                  <a:srgbClr val="C00000"/>
                </a:solidFill>
                <a:latin typeface="Times New Roman" pitchFamily="18" charset="0"/>
                <a:ea typeface="Calibri" pitchFamily="34" charset="0"/>
                <a:cs typeface="Times New Roman" pitchFamily="18" charset="0"/>
              </a:rPr>
            </a:br>
            <a:r>
              <a:rPr lang="kk-KZ" sz="2000" dirty="0">
                <a:solidFill>
                  <a:srgbClr val="C00000"/>
                </a:solidFill>
                <a:latin typeface="Times New Roman" pitchFamily="18" charset="0"/>
                <a:ea typeface="Calibri" pitchFamily="34" charset="0"/>
                <a:cs typeface="Times New Roman" pitchFamily="18" charset="0"/>
              </a:rPr>
              <a:t>3 Татулықты, жарастықты жақта </a:t>
            </a:r>
            <a:br>
              <a:rPr lang="kk-KZ" sz="2000" dirty="0">
                <a:solidFill>
                  <a:srgbClr val="C00000"/>
                </a:solidFill>
                <a:latin typeface="Times New Roman" pitchFamily="18" charset="0"/>
                <a:ea typeface="Calibri" pitchFamily="34" charset="0"/>
                <a:cs typeface="Times New Roman" pitchFamily="18" charset="0"/>
              </a:rPr>
            </a:br>
            <a:r>
              <a:rPr lang="kk-KZ" sz="2000" dirty="0">
                <a:solidFill>
                  <a:srgbClr val="C00000"/>
                </a:solidFill>
                <a:latin typeface="Times New Roman" pitchFamily="18" charset="0"/>
                <a:ea typeface="Calibri" pitchFamily="34" charset="0"/>
                <a:cs typeface="Times New Roman" pitchFamily="18" charset="0"/>
              </a:rPr>
              <a:t>4. Бірлікте, сыйластықта өмір сүр . </a:t>
            </a:r>
          </a:p>
          <a:p>
            <a:r>
              <a:rPr lang="kk-KZ" sz="2000" dirty="0">
                <a:solidFill>
                  <a:srgbClr val="C00000"/>
                </a:solidFill>
                <a:latin typeface="Times New Roman" pitchFamily="18" charset="0"/>
                <a:ea typeface="Calibri" pitchFamily="34" charset="0"/>
                <a:cs typeface="Times New Roman" pitchFamily="18" charset="0"/>
              </a:rPr>
              <a:t>5. Ата –анаңа сыйлы бол.</a:t>
            </a:r>
          </a:p>
          <a:p>
            <a:r>
              <a:rPr lang="kk-KZ" sz="2000" dirty="0">
                <a:solidFill>
                  <a:srgbClr val="C00000"/>
                </a:solidFill>
                <a:latin typeface="Times New Roman" pitchFamily="18" charset="0"/>
                <a:ea typeface="Calibri" pitchFamily="34" charset="0"/>
                <a:cs typeface="Times New Roman" pitchFamily="18" charset="0"/>
              </a:rPr>
              <a:t>6.Кешірімді бол.</a:t>
            </a:r>
          </a:p>
          <a:p>
            <a:r>
              <a:rPr lang="kk-KZ" sz="2000" dirty="0">
                <a:solidFill>
                  <a:srgbClr val="C00000"/>
                </a:solidFill>
                <a:latin typeface="Times New Roman" pitchFamily="18" charset="0"/>
                <a:ea typeface="Calibri" pitchFamily="34" charset="0"/>
                <a:cs typeface="Times New Roman" pitchFamily="18" charset="0"/>
              </a:rPr>
              <a:t>7.Кішіге ақылшы бол.</a:t>
            </a:r>
          </a:p>
          <a:p>
            <a:r>
              <a:rPr lang="kk-KZ" sz="2000" dirty="0">
                <a:solidFill>
                  <a:srgbClr val="C00000"/>
                </a:solidFill>
                <a:latin typeface="Times New Roman" pitchFamily="18" charset="0"/>
                <a:ea typeface="Calibri" pitchFamily="34" charset="0"/>
                <a:cs typeface="Times New Roman" pitchFamily="18" charset="0"/>
              </a:rPr>
              <a:t>8.Достарыңды ренжітпе</a:t>
            </a:r>
          </a:p>
          <a:p>
            <a:r>
              <a:rPr lang="kk-KZ" sz="2000" dirty="0">
                <a:solidFill>
                  <a:srgbClr val="C00000"/>
                </a:solidFill>
                <a:latin typeface="Times New Roman" pitchFamily="18" charset="0"/>
                <a:ea typeface="Calibri" pitchFamily="34" charset="0"/>
                <a:cs typeface="Times New Roman" pitchFamily="18" charset="0"/>
              </a:rPr>
              <a:t>9.Сүйкімді бол. т.б деп оқушылар айтып шықты</a:t>
            </a:r>
          </a:p>
          <a:p>
            <a:r>
              <a:rPr lang="kk-KZ" sz="2000" dirty="0">
                <a:solidFill>
                  <a:srgbClr val="C00000"/>
                </a:solidFill>
                <a:latin typeface="Times New Roman" pitchFamily="18" charset="0"/>
                <a:ea typeface="Calibri" pitchFamily="34" charset="0"/>
                <a:cs typeface="Times New Roman" pitchFamily="18" charset="0"/>
              </a:rPr>
              <a:t>10 Бүгінгі сабақта сәттілік тілеймін </a:t>
            </a:r>
            <a:br>
              <a:rPr lang="kk-KZ" sz="2000" dirty="0">
                <a:solidFill>
                  <a:srgbClr val="C00000"/>
                </a:solidFill>
                <a:latin typeface="Times New Roman" pitchFamily="18" charset="0"/>
                <a:ea typeface="Calibri" pitchFamily="34" charset="0"/>
                <a:cs typeface="Times New Roman" pitchFamily="18" charset="0"/>
              </a:rPr>
            </a:br>
            <a:r>
              <a:rPr lang="kk-KZ" sz="2000" dirty="0">
                <a:solidFill>
                  <a:srgbClr val="C00000"/>
                </a:solidFill>
                <a:latin typeface="Times New Roman" pitchFamily="18" charset="0"/>
                <a:ea typeface="Calibri" pitchFamily="34" charset="0"/>
                <a:cs typeface="Times New Roman" pitchFamily="18" charset="0"/>
              </a:rPr>
              <a:t>-Рахмет, балалар. Енді орнымызға отырайық</a:t>
            </a:r>
          </a:p>
        </p:txBody>
      </p:sp>
    </p:spTree>
    <p:extLst>
      <p:ext uri="{BB962C8B-B14F-4D97-AF65-F5344CB8AC3E}">
        <p14:creationId xmlns:p14="http://schemas.microsoft.com/office/powerpoint/2010/main" val="2149737734"/>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одним вырезанным углом 1"/>
          <p:cNvSpPr/>
          <p:nvPr/>
        </p:nvSpPr>
        <p:spPr>
          <a:xfrm>
            <a:off x="533400" y="838200"/>
            <a:ext cx="7350968" cy="2590800"/>
          </a:xfrm>
          <a:prstGeom prst="snip1Rect">
            <a:avLst/>
          </a:prstGeom>
          <a:ln/>
        </p:spPr>
        <p:style>
          <a:lnRef idx="1">
            <a:schemeClr val="accent5"/>
          </a:lnRef>
          <a:fillRef idx="3">
            <a:schemeClr val="accent5"/>
          </a:fillRef>
          <a:effectRef idx="2">
            <a:schemeClr val="accent5"/>
          </a:effectRef>
          <a:fontRef idx="minor">
            <a:schemeClr val="lt1"/>
          </a:fontRef>
        </p:style>
        <p:txBody>
          <a:bodyPr anchor="ctr"/>
          <a:lstStyle/>
          <a:p>
            <a:pPr>
              <a:defRPr/>
            </a:pPr>
            <a:r>
              <a:rPr lang="kk-KZ" dirty="0">
                <a:ln>
                  <a:solidFill>
                    <a:srgbClr val="00B0F0"/>
                  </a:solidFill>
                </a:ln>
                <a:solidFill>
                  <a:srgbClr val="000000"/>
                </a:solidFill>
                <a:latin typeface="Times New Roman" pitchFamily="18" charset="0"/>
                <a:cs typeface="Times New Roman" pitchFamily="18" charset="0"/>
              </a:rPr>
              <a:t>  </a:t>
            </a:r>
            <a:r>
              <a:rPr lang="kk-KZ" sz="2000" dirty="0">
                <a:ln>
                  <a:solidFill>
                    <a:srgbClr val="FF0000"/>
                  </a:solidFill>
                </a:ln>
                <a:solidFill>
                  <a:srgbClr val="FF0000"/>
                </a:solidFill>
                <a:latin typeface="Times New Roman" pitchFamily="18" charset="0"/>
                <a:cs typeface="Times New Roman" pitchFamily="18" charset="0"/>
              </a:rPr>
              <a:t>Оқушылар бүгін біздің өтетін тақырыбымыз  «Обал мен сауап» сендер бұл сөзді қалай түсінесіңдер? Егер біреуге жақсылық жасасаң сауап болады, ал біреуге қиянат ,жамандық жасасаң  обал болады деген сөз. Сабақ барысында кімде кім жақсы жауап берсе , сол оқушы келіп мында «обал» деген сұраққа  жаңбыр тамшыларын қояды, ал сауапты іске жауап берсе қар түйнектерін қояды.</a:t>
            </a:r>
          </a:p>
        </p:txBody>
      </p:sp>
    </p:spTree>
    <p:extLst>
      <p:ext uri="{BB962C8B-B14F-4D97-AF65-F5344CB8AC3E}">
        <p14:creationId xmlns:p14="http://schemas.microsoft.com/office/powerpoint/2010/main" val="3438337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32509" y="762000"/>
            <a:ext cx="7620000" cy="4832350"/>
          </a:xfrm>
          <a:prstGeom prst="rect">
            <a:avLst/>
          </a:prstGeom>
          <a:ln/>
          <a:extLst/>
        </p:spPr>
        <p:style>
          <a:lnRef idx="1">
            <a:schemeClr val="accent5"/>
          </a:lnRef>
          <a:fillRef idx="3">
            <a:schemeClr val="accent5"/>
          </a:fillRef>
          <a:effectRef idx="2">
            <a:schemeClr val="accent5"/>
          </a:effectRef>
          <a:fontRef idx="minor">
            <a:schemeClr val="lt1"/>
          </a:fontRef>
        </p:style>
        <p:txBody>
          <a:bodyPr>
            <a:spAutoFit/>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kk-KZ" sz="2800" b="1" dirty="0">
                <a:solidFill>
                  <a:srgbClr val="FF0000"/>
                </a:solidFill>
                <a:latin typeface="Times New Roman" pitchFamily="18" charset="0"/>
                <a:ea typeface="Calibri" pitchFamily="34" charset="0"/>
                <a:cs typeface="Calibri" pitchFamily="34" charset="0"/>
              </a:rPr>
              <a:t>Оқулықпен жұмыс : </a:t>
            </a:r>
            <a:r>
              <a:rPr lang="kk-KZ" sz="2800" dirty="0">
                <a:solidFill>
                  <a:srgbClr val="C00000"/>
                </a:solidFill>
                <a:latin typeface="Times New Roman" pitchFamily="18" charset="0"/>
                <a:ea typeface="Calibri" pitchFamily="34" charset="0"/>
                <a:cs typeface="Calibri" pitchFamily="34" charset="0"/>
              </a:rPr>
              <a:t>Оқулығымызда</a:t>
            </a:r>
          </a:p>
          <a:p>
            <a:pPr eaLnBrk="1" hangingPunct="1"/>
            <a:r>
              <a:rPr lang="kk-KZ" sz="2800" dirty="0">
                <a:solidFill>
                  <a:srgbClr val="C00000"/>
                </a:solidFill>
                <a:latin typeface="Times New Roman" pitchFamily="18" charset="0"/>
                <a:ea typeface="Calibri" pitchFamily="34" charset="0"/>
                <a:cs typeface="Calibri" pitchFamily="34" charset="0"/>
              </a:rPr>
              <a:t> «Көк алма» деген өлең беріліпті.</a:t>
            </a:r>
            <a:endParaRPr lang="kk-KZ" sz="2800" b="1" dirty="0">
              <a:solidFill>
                <a:srgbClr val="C00000"/>
              </a:solidFill>
              <a:latin typeface="Times New Roman" pitchFamily="18" charset="0"/>
              <a:ea typeface="Calibri" pitchFamily="34" charset="0"/>
              <a:cs typeface="Calibri" pitchFamily="34" charset="0"/>
            </a:endParaRPr>
          </a:p>
          <a:p>
            <a:pPr eaLnBrk="1" hangingPunct="1"/>
            <a:r>
              <a:rPr lang="kk-KZ" sz="2800" dirty="0">
                <a:solidFill>
                  <a:srgbClr val="C00000"/>
                </a:solidFill>
                <a:latin typeface="Times New Roman" pitchFamily="18" charset="0"/>
                <a:ea typeface="Calibri" pitchFamily="34" charset="0"/>
                <a:cs typeface="Calibri" pitchFamily="34" charset="0"/>
              </a:rPr>
              <a:t>Қазір осы өлеңді Айым  бастап оқысын. (Әр шумағын жеке-жеке оқыту.) </a:t>
            </a:r>
            <a:br>
              <a:rPr lang="kk-KZ" sz="2800" dirty="0">
                <a:solidFill>
                  <a:srgbClr val="C00000"/>
                </a:solidFill>
                <a:latin typeface="Times New Roman" pitchFamily="18" charset="0"/>
                <a:ea typeface="Calibri" pitchFamily="34" charset="0"/>
                <a:cs typeface="Calibri" pitchFamily="34" charset="0"/>
              </a:rPr>
            </a:br>
            <a:r>
              <a:rPr lang="kk-KZ" sz="2800" dirty="0">
                <a:solidFill>
                  <a:srgbClr val="C00000"/>
                </a:solidFill>
                <a:latin typeface="Times New Roman" pitchFamily="18" charset="0"/>
                <a:ea typeface="Calibri" pitchFamily="34" charset="0"/>
                <a:cs typeface="Calibri" pitchFamily="34" charset="0"/>
              </a:rPr>
              <a:t>Балалар, өлең не туралы, не жайлы айтылған? (Оқушылардың жауаптары тыңдалады) </a:t>
            </a:r>
            <a:br>
              <a:rPr lang="kk-KZ" sz="2800" dirty="0">
                <a:solidFill>
                  <a:srgbClr val="C00000"/>
                </a:solidFill>
                <a:latin typeface="Times New Roman" pitchFamily="18" charset="0"/>
                <a:ea typeface="Calibri" pitchFamily="34" charset="0"/>
                <a:cs typeface="Calibri" pitchFamily="34" charset="0"/>
              </a:rPr>
            </a:br>
            <a:r>
              <a:rPr lang="kk-KZ" sz="2800" dirty="0">
                <a:solidFill>
                  <a:srgbClr val="C00000"/>
                </a:solidFill>
                <a:latin typeface="Times New Roman" pitchFamily="18" charset="0"/>
                <a:ea typeface="Calibri" pitchFamily="34" charset="0"/>
                <a:cs typeface="Calibri" pitchFamily="34" charset="0"/>
              </a:rPr>
              <a:t>-Сотқар бала туралы </a:t>
            </a:r>
            <a:br>
              <a:rPr lang="kk-KZ" sz="2800" dirty="0">
                <a:solidFill>
                  <a:srgbClr val="C00000"/>
                </a:solidFill>
                <a:latin typeface="Times New Roman" pitchFamily="18" charset="0"/>
                <a:ea typeface="Calibri" pitchFamily="34" charset="0"/>
                <a:cs typeface="Calibri" pitchFamily="34" charset="0"/>
              </a:rPr>
            </a:br>
            <a:r>
              <a:rPr lang="kk-KZ" sz="2800" dirty="0">
                <a:solidFill>
                  <a:srgbClr val="C00000"/>
                </a:solidFill>
                <a:latin typeface="Times New Roman" pitchFamily="18" charset="0"/>
                <a:ea typeface="Calibri" pitchFamily="34" charset="0"/>
                <a:cs typeface="Calibri" pitchFamily="34" charset="0"/>
              </a:rPr>
              <a:t>-Піспеген алма туралы </a:t>
            </a:r>
            <a:br>
              <a:rPr lang="kk-KZ" sz="2800" dirty="0">
                <a:solidFill>
                  <a:srgbClr val="C00000"/>
                </a:solidFill>
                <a:latin typeface="Times New Roman" pitchFamily="18" charset="0"/>
                <a:ea typeface="Calibri" pitchFamily="34" charset="0"/>
                <a:cs typeface="Calibri" pitchFamily="34" charset="0"/>
              </a:rPr>
            </a:br>
            <a:r>
              <a:rPr lang="kk-KZ" sz="2800" dirty="0">
                <a:solidFill>
                  <a:srgbClr val="C00000"/>
                </a:solidFill>
                <a:latin typeface="Times New Roman" pitchFamily="18" charset="0"/>
                <a:ea typeface="Calibri" pitchFamily="34" charset="0"/>
                <a:cs typeface="Calibri" pitchFamily="34" charset="0"/>
              </a:rPr>
              <a:t>- Сауап пенен обал </a:t>
            </a:r>
            <a:br>
              <a:rPr lang="kk-KZ" sz="2800" dirty="0">
                <a:solidFill>
                  <a:srgbClr val="C00000"/>
                </a:solidFill>
                <a:latin typeface="Times New Roman" pitchFamily="18" charset="0"/>
                <a:ea typeface="Calibri" pitchFamily="34" charset="0"/>
                <a:cs typeface="Calibri" pitchFamily="34" charset="0"/>
              </a:rPr>
            </a:br>
            <a:r>
              <a:rPr lang="kk-KZ" sz="2800" dirty="0">
                <a:solidFill>
                  <a:srgbClr val="C00000"/>
                </a:solidFill>
                <a:latin typeface="Times New Roman" pitchFamily="18" charset="0"/>
                <a:ea typeface="Calibri" pitchFamily="34" charset="0"/>
                <a:cs typeface="Calibri" pitchFamily="34" charset="0"/>
              </a:rPr>
              <a:t>-Піскен, тәтті алма туралы  </a:t>
            </a:r>
            <a:br>
              <a:rPr lang="kk-KZ" sz="2800" dirty="0">
                <a:solidFill>
                  <a:srgbClr val="C00000"/>
                </a:solidFill>
                <a:latin typeface="Times New Roman" pitchFamily="18" charset="0"/>
                <a:ea typeface="Calibri" pitchFamily="34" charset="0"/>
                <a:cs typeface="Calibri" pitchFamily="34" charset="0"/>
              </a:rPr>
            </a:br>
            <a:endParaRPr lang="ru-RU" altLang="ru-RU" sz="2800" dirty="0">
              <a:solidFill>
                <a:srgbClr val="C00000"/>
              </a:solidFill>
              <a:latin typeface="Arial" charset="0"/>
            </a:endParaRPr>
          </a:p>
        </p:txBody>
      </p:sp>
    </p:spTree>
    <p:extLst>
      <p:ext uri="{BB962C8B-B14F-4D97-AF65-F5344CB8AC3E}">
        <p14:creationId xmlns:p14="http://schemas.microsoft.com/office/powerpoint/2010/main" val="4233373244"/>
      </p:ext>
    </p:extLst>
  </p:cSld>
  <p:clrMapOvr>
    <a:masterClrMapping/>
  </p:clrMapOvr>
  <p:transition>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95536" y="838200"/>
            <a:ext cx="7834064" cy="5181600"/>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defRPr/>
            </a:pPr>
            <a:r>
              <a:rPr lang="kk-KZ" sz="2400" b="1" dirty="0">
                <a:solidFill>
                  <a:srgbClr val="FF0000"/>
                </a:solidFill>
                <a:latin typeface="Times New Roman" pitchFamily="18" charset="0"/>
                <a:ea typeface="Calibri"/>
                <a:cs typeface="Times New Roman" pitchFamily="18" charset="0"/>
              </a:rPr>
              <a:t>Ойын: «Обал-сауап»</a:t>
            </a:r>
            <a:r>
              <a:rPr lang="kk-KZ" sz="2400" dirty="0">
                <a:solidFill>
                  <a:srgbClr val="FF0000"/>
                </a:solidFill>
                <a:latin typeface="Times New Roman" pitchFamily="18" charset="0"/>
                <a:ea typeface="Calibri"/>
                <a:cs typeface="Times New Roman" pitchFamily="18" charset="0"/>
              </a:rPr>
              <a:t> </a:t>
            </a:r>
            <a:br>
              <a:rPr lang="kk-KZ" sz="2400" dirty="0">
                <a:solidFill>
                  <a:srgbClr val="FF0000"/>
                </a:solidFill>
                <a:latin typeface="Times New Roman" pitchFamily="18" charset="0"/>
                <a:ea typeface="Calibri"/>
                <a:cs typeface="Times New Roman" pitchFamily="18" charset="0"/>
              </a:rPr>
            </a:br>
            <a:r>
              <a:rPr lang="kk-KZ" sz="2400" dirty="0">
                <a:solidFill>
                  <a:srgbClr val="00B050"/>
                </a:solidFill>
                <a:latin typeface="Times New Roman" pitchFamily="18" charset="0"/>
                <a:ea typeface="Calibri"/>
                <a:cs typeface="Times New Roman" pitchFamily="18" charset="0"/>
              </a:rPr>
              <a:t>   </a:t>
            </a:r>
            <a:r>
              <a:rPr lang="kk-KZ" sz="2400" dirty="0">
                <a:solidFill>
                  <a:srgbClr val="C00000"/>
                </a:solidFill>
                <a:latin typeface="Times New Roman" pitchFamily="18" charset="0"/>
                <a:ea typeface="Calibri"/>
                <a:cs typeface="Times New Roman" pitchFamily="18" charset="0"/>
              </a:rPr>
              <a:t>Қазір біз «</a:t>
            </a:r>
            <a:r>
              <a:rPr lang="kk-KZ" sz="2400" b="1" dirty="0">
                <a:solidFill>
                  <a:srgbClr val="C00000"/>
                </a:solidFill>
                <a:latin typeface="Times New Roman" pitchFamily="18" charset="0"/>
                <a:ea typeface="Calibri"/>
                <a:cs typeface="Times New Roman" pitchFamily="18" charset="0"/>
              </a:rPr>
              <a:t>Обал-сауап</a:t>
            </a:r>
            <a:r>
              <a:rPr lang="kk-KZ" sz="2400" dirty="0">
                <a:solidFill>
                  <a:srgbClr val="C00000"/>
                </a:solidFill>
                <a:latin typeface="Times New Roman" pitchFamily="18" charset="0"/>
                <a:ea typeface="Calibri"/>
                <a:cs typeface="Times New Roman" pitchFamily="18" charset="0"/>
              </a:rPr>
              <a:t>» деген ойын ойнаймыз. Мен бір сөйлемді бастап, қолымдағы допты бір оқушыға лақтырамын,доп кімнің қолына тисе, сол оқушы сөйлемді «</a:t>
            </a:r>
            <a:r>
              <a:rPr lang="kk-KZ" sz="2400" b="1" dirty="0">
                <a:solidFill>
                  <a:srgbClr val="C00000"/>
                </a:solidFill>
                <a:latin typeface="Times New Roman" pitchFamily="18" charset="0"/>
                <a:ea typeface="Calibri"/>
                <a:cs typeface="Times New Roman" pitchFamily="18" charset="0"/>
              </a:rPr>
              <a:t>обал болады</a:t>
            </a:r>
            <a:r>
              <a:rPr lang="kk-KZ" sz="2400" dirty="0">
                <a:solidFill>
                  <a:srgbClr val="C00000"/>
                </a:solidFill>
                <a:latin typeface="Times New Roman" pitchFamily="18" charset="0"/>
                <a:ea typeface="Calibri"/>
                <a:cs typeface="Times New Roman" pitchFamily="18" charset="0"/>
              </a:rPr>
              <a:t>» немесе «</a:t>
            </a:r>
            <a:r>
              <a:rPr lang="kk-KZ" sz="2400" b="1" dirty="0">
                <a:solidFill>
                  <a:srgbClr val="C00000"/>
                </a:solidFill>
                <a:latin typeface="Times New Roman" pitchFamily="18" charset="0"/>
                <a:ea typeface="Calibri"/>
                <a:cs typeface="Times New Roman" pitchFamily="18" charset="0"/>
              </a:rPr>
              <a:t>сауап болады</a:t>
            </a:r>
            <a:r>
              <a:rPr lang="kk-KZ" sz="2400" dirty="0">
                <a:solidFill>
                  <a:srgbClr val="C00000"/>
                </a:solidFill>
                <a:latin typeface="Times New Roman" pitchFamily="18" charset="0"/>
                <a:ea typeface="Calibri"/>
                <a:cs typeface="Times New Roman" pitchFamily="18" charset="0"/>
              </a:rPr>
              <a:t>» деген сөйлеммен аяқтауы тиіс. Мысалы:</a:t>
            </a:r>
          </a:p>
          <a:p>
            <a:pPr>
              <a:defRPr/>
            </a:pPr>
            <a:r>
              <a:rPr lang="kk-KZ" sz="2400" dirty="0">
                <a:solidFill>
                  <a:srgbClr val="C00000"/>
                </a:solidFill>
                <a:latin typeface="Times New Roman" pitchFamily="18" charset="0"/>
                <a:ea typeface="Calibri"/>
                <a:cs typeface="Times New Roman" pitchFamily="18" charset="0"/>
              </a:rPr>
              <a:t> - Көк шөпті жұлма, обал болады.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 Торға түскен құсты босат, сауап болады.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 Құстың ұясын бұзба,обал болады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 Ақты төкпе , обал болады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 - Көшеде үлкен қарияларға жолдан өтуге көмектес, </a:t>
            </a:r>
            <a:r>
              <a:rPr lang="kk-KZ" sz="2400" b="1" dirty="0">
                <a:solidFill>
                  <a:srgbClr val="C00000"/>
                </a:solidFill>
                <a:latin typeface="Times New Roman" pitchFamily="18" charset="0"/>
                <a:ea typeface="Calibri"/>
                <a:cs typeface="Times New Roman" pitchFamily="18" charset="0"/>
              </a:rPr>
              <a:t>сауап </a:t>
            </a:r>
            <a:r>
              <a:rPr lang="kk-KZ" sz="2400" dirty="0">
                <a:solidFill>
                  <a:srgbClr val="C00000"/>
                </a:solidFill>
                <a:latin typeface="Times New Roman" pitchFamily="18" charset="0"/>
                <a:ea typeface="Calibri"/>
                <a:cs typeface="Times New Roman" pitchFamily="18" charset="0"/>
              </a:rPr>
              <a:t>болады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 Автобуста үлкендерге орын бер</a:t>
            </a:r>
            <a:r>
              <a:rPr lang="kk-KZ" sz="2400" b="1" dirty="0">
                <a:solidFill>
                  <a:srgbClr val="C00000"/>
                </a:solidFill>
                <a:latin typeface="Times New Roman" pitchFamily="18" charset="0"/>
                <a:ea typeface="Calibri"/>
                <a:cs typeface="Times New Roman" pitchFamily="18" charset="0"/>
              </a:rPr>
              <a:t>, сауап</a:t>
            </a:r>
            <a:r>
              <a:rPr lang="kk-KZ" sz="2400" dirty="0">
                <a:solidFill>
                  <a:srgbClr val="C00000"/>
                </a:solidFill>
                <a:latin typeface="Times New Roman" pitchFamily="18" charset="0"/>
                <a:ea typeface="Calibri"/>
                <a:cs typeface="Times New Roman" pitchFamily="18" charset="0"/>
              </a:rPr>
              <a:t> болады </a:t>
            </a:r>
            <a:br>
              <a:rPr lang="kk-KZ" sz="2400" dirty="0">
                <a:solidFill>
                  <a:srgbClr val="C00000"/>
                </a:solidFill>
                <a:latin typeface="Times New Roman" pitchFamily="18" charset="0"/>
                <a:ea typeface="Calibri"/>
                <a:cs typeface="Times New Roman" pitchFamily="18" charset="0"/>
              </a:rPr>
            </a:br>
            <a:r>
              <a:rPr lang="kk-KZ" sz="2400" dirty="0">
                <a:solidFill>
                  <a:srgbClr val="C00000"/>
                </a:solidFill>
                <a:latin typeface="Times New Roman" pitchFamily="18" charset="0"/>
                <a:ea typeface="Calibri"/>
                <a:cs typeface="Times New Roman" pitchFamily="18" charset="0"/>
              </a:rPr>
              <a:t>- Көршіңе көмектес, </a:t>
            </a:r>
            <a:r>
              <a:rPr lang="kk-KZ" sz="2400" b="1" dirty="0">
                <a:solidFill>
                  <a:srgbClr val="C00000"/>
                </a:solidFill>
                <a:latin typeface="Times New Roman" pitchFamily="18" charset="0"/>
                <a:ea typeface="Calibri"/>
                <a:cs typeface="Times New Roman" pitchFamily="18" charset="0"/>
              </a:rPr>
              <a:t>сауап </a:t>
            </a:r>
            <a:r>
              <a:rPr lang="kk-KZ" sz="2400" dirty="0">
                <a:solidFill>
                  <a:srgbClr val="C00000"/>
                </a:solidFill>
                <a:latin typeface="Times New Roman" pitchFamily="18" charset="0"/>
                <a:ea typeface="Calibri"/>
                <a:cs typeface="Times New Roman" pitchFamily="18" charset="0"/>
              </a:rPr>
              <a:t>болады </a:t>
            </a:r>
            <a:endParaRPr lang="kk-KZ" sz="24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62302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515</Words>
  <Application>Microsoft Office PowerPoint</Application>
  <PresentationFormat>Экран (4:3)</PresentationFormat>
  <Paragraphs>71</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ww</dc:creator>
  <cp:lastModifiedBy>ww</cp:lastModifiedBy>
  <cp:revision>11</cp:revision>
  <dcterms:created xsi:type="dcterms:W3CDTF">2018-02-07T05:45:18Z</dcterms:created>
  <dcterms:modified xsi:type="dcterms:W3CDTF">2018-02-07T10:14:18Z</dcterms:modified>
</cp:coreProperties>
</file>